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0" r:id="rId1"/>
  </p:sldMasterIdLst>
  <p:notesMasterIdLst>
    <p:notesMasterId r:id="rId18"/>
  </p:notesMasterIdLst>
  <p:handoutMasterIdLst>
    <p:handoutMasterId r:id="rId19"/>
  </p:handoutMasterIdLst>
  <p:sldIdLst>
    <p:sldId id="310" r:id="rId2"/>
    <p:sldId id="256" r:id="rId3"/>
    <p:sldId id="315" r:id="rId4"/>
    <p:sldId id="289" r:id="rId5"/>
    <p:sldId id="314" r:id="rId6"/>
    <p:sldId id="305" r:id="rId7"/>
    <p:sldId id="317" r:id="rId8"/>
    <p:sldId id="313" r:id="rId9"/>
    <p:sldId id="306" r:id="rId10"/>
    <p:sldId id="318" r:id="rId11"/>
    <p:sldId id="307" r:id="rId12"/>
    <p:sldId id="319" r:id="rId13"/>
    <p:sldId id="303" r:id="rId14"/>
    <p:sldId id="308" r:id="rId15"/>
    <p:sldId id="316" r:id="rId16"/>
    <p:sldId id="309" r:id="rId17"/>
  </p:sldIdLst>
  <p:sldSz cx="9144000" cy="6858000" type="screen4x3"/>
  <p:notesSz cx="6858000" cy="9313863"/>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E2707-3CDA-48DE-A025-F4A62F348E4D}" v="13" dt="2024-03-22T17:01:53.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098" autoAdjust="0"/>
  </p:normalViewPr>
  <p:slideViewPr>
    <p:cSldViewPr>
      <p:cViewPr varScale="1">
        <p:scale>
          <a:sx n="63" d="100"/>
          <a:sy n="63" d="100"/>
        </p:scale>
        <p:origin x="2994" y="66"/>
      </p:cViewPr>
      <p:guideLst>
        <p:guide orient="horz" pos="2160"/>
        <p:guide pos="2880"/>
      </p:guideLst>
    </p:cSldViewPr>
  </p:slideViewPr>
  <p:outlineViewPr>
    <p:cViewPr>
      <p:scale>
        <a:sx n="33" d="100"/>
        <a:sy n="33" d="100"/>
      </p:scale>
      <p:origin x="0" y="-468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0" d="100"/>
          <a:sy n="80" d="100"/>
        </p:scale>
        <p:origin x="2058" y="10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F6D292C-9175-4E1D-AD0F-0593DF573061}"/>
              </a:ext>
            </a:extLst>
          </p:cNvPr>
          <p:cNvSpPr>
            <a:spLocks noGrp="1" noChangeArrowheads="1"/>
          </p:cNvSpPr>
          <p:nvPr>
            <p:ph type="hdr" sz="quarter"/>
          </p:nvPr>
        </p:nvSpPr>
        <p:spPr bwMode="auto">
          <a:xfrm>
            <a:off x="0" y="0"/>
            <a:ext cx="2971800" cy="465217"/>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74755" name="Rectangle 3">
            <a:extLst>
              <a:ext uri="{FF2B5EF4-FFF2-40B4-BE49-F238E27FC236}">
                <a16:creationId xmlns:a16="http://schemas.microsoft.com/office/drawing/2014/main" id="{3B917D17-91A4-4E8A-920C-FD2AE940564F}"/>
              </a:ext>
            </a:extLst>
          </p:cNvPr>
          <p:cNvSpPr>
            <a:spLocks noGrp="1" noChangeArrowheads="1"/>
          </p:cNvSpPr>
          <p:nvPr>
            <p:ph type="dt" sz="quarter" idx="1"/>
          </p:nvPr>
        </p:nvSpPr>
        <p:spPr bwMode="auto">
          <a:xfrm>
            <a:off x="3884613" y="0"/>
            <a:ext cx="2971800" cy="465217"/>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74756" name="Rectangle 4">
            <a:extLst>
              <a:ext uri="{FF2B5EF4-FFF2-40B4-BE49-F238E27FC236}">
                <a16:creationId xmlns:a16="http://schemas.microsoft.com/office/drawing/2014/main" id="{9DC09AD8-3DC8-42BD-8A92-AB98178135ED}"/>
              </a:ext>
            </a:extLst>
          </p:cNvPr>
          <p:cNvSpPr>
            <a:spLocks noGrp="1" noChangeArrowheads="1"/>
          </p:cNvSpPr>
          <p:nvPr>
            <p:ph type="ftr" sz="quarter" idx="2"/>
          </p:nvPr>
        </p:nvSpPr>
        <p:spPr bwMode="auto">
          <a:xfrm>
            <a:off x="0" y="8847059"/>
            <a:ext cx="2971800" cy="465217"/>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74757" name="Rectangle 5">
            <a:extLst>
              <a:ext uri="{FF2B5EF4-FFF2-40B4-BE49-F238E27FC236}">
                <a16:creationId xmlns:a16="http://schemas.microsoft.com/office/drawing/2014/main" id="{6E61BFE7-6164-4C38-A9F0-A29A7B9581D4}"/>
              </a:ext>
            </a:extLst>
          </p:cNvPr>
          <p:cNvSpPr>
            <a:spLocks noGrp="1" noChangeArrowheads="1"/>
          </p:cNvSpPr>
          <p:nvPr>
            <p:ph type="sldNum" sz="quarter" idx="3"/>
          </p:nvPr>
        </p:nvSpPr>
        <p:spPr bwMode="auto">
          <a:xfrm>
            <a:off x="3884613" y="8847059"/>
            <a:ext cx="2971800" cy="465217"/>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algn="r">
              <a:defRPr sz="1200">
                <a:latin typeface="Times New Roman" panose="02020603050405020304" pitchFamily="18" charset="0"/>
              </a:defRPr>
            </a:lvl1pPr>
          </a:lstStyle>
          <a:p>
            <a:pPr>
              <a:defRPr/>
            </a:pPr>
            <a:fld id="{8379EA17-3423-4A5E-B6E4-333DA2858883}" type="slidenum">
              <a:rPr lang="en-US" altLang="en-US"/>
              <a:pPr>
                <a:defRPr/>
              </a:pPr>
              <a:t>‹#›</a:t>
            </a:fld>
            <a:endParaRPr lang="en-US" altLang="en-US"/>
          </a:p>
        </p:txBody>
      </p:sp>
    </p:spTree>
    <p:extLst>
      <p:ext uri="{BB962C8B-B14F-4D97-AF65-F5344CB8AC3E}">
        <p14:creationId xmlns:p14="http://schemas.microsoft.com/office/powerpoint/2010/main" val="384302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9DF619-6E7B-4A6A-AFFC-DC798DC7A212}"/>
              </a:ext>
            </a:extLst>
          </p:cNvPr>
          <p:cNvSpPr>
            <a:spLocks noGrp="1"/>
          </p:cNvSpPr>
          <p:nvPr>
            <p:ph type="hdr" sz="quarter"/>
          </p:nvPr>
        </p:nvSpPr>
        <p:spPr>
          <a:xfrm>
            <a:off x="0" y="0"/>
            <a:ext cx="2971800" cy="465217"/>
          </a:xfrm>
          <a:prstGeom prst="rect">
            <a:avLst/>
          </a:prstGeom>
        </p:spPr>
        <p:txBody>
          <a:bodyPr vert="horz" lIns="92464" tIns="46232" rIns="92464" bIns="46232" rtlCol="0"/>
          <a:lstStyle>
            <a:lvl1pPr algn="l">
              <a:defRPr sz="1200">
                <a:latin typeface="Verdana" pitchFamily="34" charset="0"/>
                <a:ea typeface="+mn-ea"/>
              </a:defRPr>
            </a:lvl1pPr>
          </a:lstStyle>
          <a:p>
            <a:pPr>
              <a:defRPr/>
            </a:pPr>
            <a:endParaRPr lang="en-US"/>
          </a:p>
        </p:txBody>
      </p:sp>
      <p:sp>
        <p:nvSpPr>
          <p:cNvPr id="3" name="Date Placeholder 2">
            <a:extLst>
              <a:ext uri="{FF2B5EF4-FFF2-40B4-BE49-F238E27FC236}">
                <a16:creationId xmlns:a16="http://schemas.microsoft.com/office/drawing/2014/main" id="{BB74045E-391A-46BF-BD30-C9BFAEC78E1C}"/>
              </a:ext>
            </a:extLst>
          </p:cNvPr>
          <p:cNvSpPr>
            <a:spLocks noGrp="1"/>
          </p:cNvSpPr>
          <p:nvPr>
            <p:ph type="dt" idx="1"/>
          </p:nvPr>
        </p:nvSpPr>
        <p:spPr>
          <a:xfrm>
            <a:off x="3884613" y="0"/>
            <a:ext cx="2971800" cy="465217"/>
          </a:xfrm>
          <a:prstGeom prst="rect">
            <a:avLst/>
          </a:prstGeom>
        </p:spPr>
        <p:txBody>
          <a:bodyPr vert="horz" wrap="square" lIns="92464" tIns="46232" rIns="92464" bIns="46232" numCol="1" anchor="t" anchorCtr="0" compatLnSpc="1">
            <a:prstTxWarp prst="textNoShape">
              <a:avLst/>
            </a:prstTxWarp>
          </a:bodyPr>
          <a:lstStyle>
            <a:lvl1pPr algn="r">
              <a:defRPr sz="1200">
                <a:ea typeface="ＭＳ Ｐゴシック" pitchFamily="1" charset="-128"/>
              </a:defRPr>
            </a:lvl1pPr>
          </a:lstStyle>
          <a:p>
            <a:pPr>
              <a:defRPr/>
            </a:pPr>
            <a:fld id="{23FE14D4-1283-44D4-B4AA-589D40D3352F}" type="datetimeFigureOut">
              <a:rPr lang="en-US"/>
              <a:pPr>
                <a:defRPr/>
              </a:pPr>
              <a:t>4/16/2024</a:t>
            </a:fld>
            <a:endParaRPr lang="en-US"/>
          </a:p>
        </p:txBody>
      </p:sp>
      <p:sp>
        <p:nvSpPr>
          <p:cNvPr id="4" name="Slide Image Placeholder 3">
            <a:extLst>
              <a:ext uri="{FF2B5EF4-FFF2-40B4-BE49-F238E27FC236}">
                <a16:creationId xmlns:a16="http://schemas.microsoft.com/office/drawing/2014/main" id="{A71AA89C-B387-40EA-99EC-3F2DD57A0E12}"/>
              </a:ext>
            </a:extLst>
          </p:cNvPr>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2464" tIns="46232" rIns="92464" bIns="46232" rtlCol="0" anchor="ctr"/>
          <a:lstStyle/>
          <a:p>
            <a:pPr lvl="0"/>
            <a:endParaRPr lang="en-US" noProof="0"/>
          </a:p>
        </p:txBody>
      </p:sp>
      <p:sp>
        <p:nvSpPr>
          <p:cNvPr id="5" name="Notes Placeholder 4">
            <a:extLst>
              <a:ext uri="{FF2B5EF4-FFF2-40B4-BE49-F238E27FC236}">
                <a16:creationId xmlns:a16="http://schemas.microsoft.com/office/drawing/2014/main" id="{C044C40B-1EB3-413E-B65A-F2CAA2DC11F3}"/>
              </a:ext>
            </a:extLst>
          </p:cNvPr>
          <p:cNvSpPr>
            <a:spLocks noGrp="1"/>
          </p:cNvSpPr>
          <p:nvPr>
            <p:ph type="body" sz="quarter" idx="3"/>
          </p:nvPr>
        </p:nvSpPr>
        <p:spPr>
          <a:xfrm>
            <a:off x="685800" y="4423529"/>
            <a:ext cx="5486400" cy="4191715"/>
          </a:xfrm>
          <a:prstGeom prst="rect">
            <a:avLst/>
          </a:prstGeom>
        </p:spPr>
        <p:txBody>
          <a:bodyPr vert="horz" lIns="92464" tIns="46232" rIns="92464" bIns="4623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BB7DFD5-03D3-469E-AAFC-8B359B49E056}"/>
              </a:ext>
            </a:extLst>
          </p:cNvPr>
          <p:cNvSpPr>
            <a:spLocks noGrp="1"/>
          </p:cNvSpPr>
          <p:nvPr>
            <p:ph type="ftr" sz="quarter" idx="4"/>
          </p:nvPr>
        </p:nvSpPr>
        <p:spPr>
          <a:xfrm>
            <a:off x="0" y="8847059"/>
            <a:ext cx="2971800" cy="465217"/>
          </a:xfrm>
          <a:prstGeom prst="rect">
            <a:avLst/>
          </a:prstGeom>
        </p:spPr>
        <p:txBody>
          <a:bodyPr vert="horz" lIns="92464" tIns="46232" rIns="92464" bIns="46232" rtlCol="0" anchor="b"/>
          <a:lstStyle>
            <a:lvl1pPr algn="l">
              <a:defRPr sz="1200">
                <a:latin typeface="Verdana" pitchFamily="34"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AF9CE7D6-BE21-4277-99DA-B066228887F4}"/>
              </a:ext>
            </a:extLst>
          </p:cNvPr>
          <p:cNvSpPr>
            <a:spLocks noGrp="1"/>
          </p:cNvSpPr>
          <p:nvPr>
            <p:ph type="sldNum" sz="quarter" idx="5"/>
          </p:nvPr>
        </p:nvSpPr>
        <p:spPr>
          <a:xfrm>
            <a:off x="3884613" y="8847059"/>
            <a:ext cx="2971800" cy="465217"/>
          </a:xfrm>
          <a:prstGeom prst="rect">
            <a:avLst/>
          </a:prstGeom>
        </p:spPr>
        <p:txBody>
          <a:bodyPr vert="horz" wrap="square" lIns="92464" tIns="46232" rIns="92464" bIns="46232" numCol="1" anchor="b" anchorCtr="0" compatLnSpc="1">
            <a:prstTxWarp prst="textNoShape">
              <a:avLst/>
            </a:prstTxWarp>
          </a:bodyPr>
          <a:lstStyle>
            <a:lvl1pPr algn="r">
              <a:defRPr sz="1200"/>
            </a:lvl1pPr>
          </a:lstStyle>
          <a:p>
            <a:pPr>
              <a:defRPr/>
            </a:pPr>
            <a:fld id="{C404DD88-B3E9-456A-8E04-1E9869128508}" type="slidenum">
              <a:rPr lang="en-US" altLang="en-US"/>
              <a:pPr>
                <a:defRPr/>
              </a:pPr>
              <a:t>‹#›</a:t>
            </a:fld>
            <a:endParaRPr lang="en-US" altLang="en-US"/>
          </a:p>
        </p:txBody>
      </p:sp>
    </p:spTree>
    <p:extLst>
      <p:ext uri="{BB962C8B-B14F-4D97-AF65-F5344CB8AC3E}">
        <p14:creationId xmlns:p14="http://schemas.microsoft.com/office/powerpoint/2010/main" val="1758600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B2C2444-33F7-4BBD-83EC-59F326C176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4C41B3A-DDCE-4B81-9C02-76A411684F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As a military member, there are literally hundreds and probably thousands to choose from.  They cover everything from total force to very specific one-item issues.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**Belonging to one or more is not only supported but encouraged by the Service Chiefs and DoD. </a:t>
            </a:r>
          </a:p>
          <a:p>
            <a:r>
              <a:rPr lang="en-US" altLang="en-US" dirty="0">
                <a:ea typeface="ＭＳ Ｐゴシック" panose="020B0600070205080204" pitchFamily="34" charset="-128"/>
              </a:rPr>
              <a:t>A few examples are: </a:t>
            </a:r>
            <a:r>
              <a:rPr lang="en-US" altLang="en-US" b="1" dirty="0">
                <a:ea typeface="ＭＳ Ｐゴシック" panose="020B0600070205080204" pitchFamily="34" charset="-128"/>
              </a:rPr>
              <a:t>Army Chief of Staff General Mark </a:t>
            </a:r>
            <a:r>
              <a:rPr lang="en-US" altLang="en-US" b="1" dirty="0" err="1">
                <a:ea typeface="ＭＳ Ｐゴシック" panose="020B0600070205080204" pitchFamily="34" charset="-128"/>
              </a:rPr>
              <a:t>Milley</a:t>
            </a:r>
            <a:r>
              <a:rPr lang="en-US" altLang="en-US" b="1" dirty="0">
                <a:ea typeface="ＭＳ Ｐゴシック" panose="020B0600070205080204" pitchFamily="34" charset="-128"/>
              </a:rPr>
              <a:t> </a:t>
            </a:r>
            <a:r>
              <a:rPr lang="en-US" altLang="en-US" dirty="0">
                <a:ea typeface="ＭＳ Ｐゴシック" panose="020B0600070205080204" pitchFamily="34" charset="-128"/>
              </a:rPr>
              <a:t>in his 2016 memo states “Mil Assoc represent an important dimension of our country’s strong interest in national defense” and “provide forums that foster military professionalism and development”.  Previous </a:t>
            </a:r>
            <a:r>
              <a:rPr lang="en-US" altLang="en-US" b="1" dirty="0">
                <a:ea typeface="ＭＳ Ｐゴシック" panose="020B0600070205080204" pitchFamily="34" charset="-128"/>
              </a:rPr>
              <a:t>Def Sec Chuck Hagel </a:t>
            </a:r>
            <a:r>
              <a:rPr lang="en-US" altLang="en-US" dirty="0">
                <a:ea typeface="ＭＳ Ｐゴシック" panose="020B0600070205080204" pitchFamily="34" charset="-128"/>
              </a:rPr>
              <a:t>stated “are a critical component of our overall framework”. </a:t>
            </a:r>
            <a:r>
              <a:rPr lang="en-US" altLang="en-US" b="1" dirty="0">
                <a:ea typeface="ＭＳ Ｐゴシック" panose="020B0600070205080204" pitchFamily="34" charset="-128"/>
              </a:rPr>
              <a:t>USCG PUB states “NMA support and promote the interests of our armed forces and military professionals.”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strike="noStrike" baseline="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trike="noStrike" baseline="0" dirty="0">
                <a:ea typeface="ＭＳ Ｐゴシック" panose="020B0600070205080204" pitchFamily="34" charset="-128"/>
              </a:rPr>
              <a:t>Removed on update in 2021.</a:t>
            </a:r>
            <a:endParaRPr lang="en-US" altLang="en-US" strike="sngStrike" baseline="0" dirty="0">
              <a:ea typeface="ＭＳ Ｐゴシック" panose="020B0600070205080204" pitchFamily="34" charset="-128"/>
            </a:endParaRPr>
          </a:p>
          <a:p>
            <a:r>
              <a:rPr lang="en-US" altLang="en-US" strike="sngStrike" baseline="0" dirty="0">
                <a:ea typeface="ＭＳ Ｐゴシック" panose="020B0600070205080204" pitchFamily="34" charset="-128"/>
              </a:rPr>
              <a:t>DODI 5410.19 which spells out what can and can not be supported!  DODI 5410.19 also spells out the difference between a “National Military Association” NMA and Non-Federal Entity NFE otherwise referred to as “professional military associations”!  </a:t>
            </a:r>
            <a:endParaRPr lang="en-US" altLang="en-US" dirty="0">
              <a:ea typeface="ＭＳ Ｐゴシック" panose="020B0600070205080204" pitchFamily="34" charset="-128"/>
            </a:endParaRPr>
          </a:p>
          <a:p>
            <a:r>
              <a:rPr lang="en-US" altLang="en-US" strike="sngStrike" dirty="0">
                <a:ea typeface="ＭＳ Ｐゴシック" panose="020B0600070205080204" pitchFamily="34" charset="-128"/>
              </a:rPr>
              <a:t>There are only 9 approved as NMAs. (Adjutant Gen </a:t>
            </a:r>
            <a:r>
              <a:rPr lang="en-US" altLang="en-US" strike="sngStrike" dirty="0" err="1">
                <a:ea typeface="ＭＳ Ｐゴシック" panose="020B0600070205080204" pitchFamily="34" charset="-128"/>
              </a:rPr>
              <a:t>Assoc</a:t>
            </a:r>
            <a:r>
              <a:rPr lang="en-US" altLang="en-US" strike="sngStrike" dirty="0">
                <a:ea typeface="ＭＳ Ｐゴシック" panose="020B0600070205080204" pitchFamily="34" charset="-128"/>
              </a:rPr>
              <a:t>; Air Force Assoc.; </a:t>
            </a:r>
            <a:r>
              <a:rPr lang="en-US" altLang="en-US" strike="sngStrike" dirty="0" err="1">
                <a:ea typeface="ＭＳ Ｐゴシック" panose="020B0600070205080204" pitchFamily="34" charset="-128"/>
              </a:rPr>
              <a:t>Assoc</a:t>
            </a:r>
            <a:r>
              <a:rPr lang="en-US" altLang="en-US" strike="sngStrike" dirty="0">
                <a:ea typeface="ＭＳ Ｐゴシック" panose="020B0600070205080204" pitchFamily="34" charset="-128"/>
              </a:rPr>
              <a:t> of the US Army; Enlisted </a:t>
            </a:r>
            <a:r>
              <a:rPr lang="en-US" altLang="en-US" strike="sngStrike" dirty="0" err="1">
                <a:ea typeface="ＭＳ Ｐゴシック" panose="020B0600070205080204" pitchFamily="34" charset="-128"/>
              </a:rPr>
              <a:t>Assoc</a:t>
            </a:r>
            <a:r>
              <a:rPr lang="en-US" altLang="en-US" strike="sngStrike" dirty="0">
                <a:ea typeface="ＭＳ Ｐゴシック" panose="020B0600070205080204" pitchFamily="34" charset="-128"/>
              </a:rPr>
              <a:t> of Nat Guard; Marine Corps League; National Guard </a:t>
            </a:r>
            <a:r>
              <a:rPr lang="en-US" altLang="en-US" strike="sngStrike" dirty="0" err="1">
                <a:ea typeface="ＭＳ Ｐゴシック" panose="020B0600070205080204" pitchFamily="34" charset="-128"/>
              </a:rPr>
              <a:t>Assoc</a:t>
            </a:r>
            <a:r>
              <a:rPr lang="en-US" altLang="en-US" strike="sngStrike" dirty="0">
                <a:ea typeface="ＭＳ Ｐゴシック" panose="020B0600070205080204" pitchFamily="34" charset="-128"/>
              </a:rPr>
              <a:t>; Navy League; NCO </a:t>
            </a:r>
            <a:r>
              <a:rPr lang="en-US" altLang="en-US" strike="sngStrike" dirty="0" err="1">
                <a:ea typeface="ＭＳ Ｐゴシック" panose="020B0600070205080204" pitchFamily="34" charset="-128"/>
              </a:rPr>
              <a:t>Assoc</a:t>
            </a:r>
            <a:r>
              <a:rPr lang="en-US" altLang="en-US" strike="sngStrike" dirty="0">
                <a:ea typeface="ＭＳ Ｐゴシック" panose="020B0600070205080204" pitchFamily="34" charset="-128"/>
              </a:rPr>
              <a:t> of US; ROA. And those are the top ones you see on the slide.</a:t>
            </a:r>
          </a:p>
        </p:txBody>
      </p:sp>
      <p:sp>
        <p:nvSpPr>
          <p:cNvPr id="9220" name="Slide Number Placeholder 3">
            <a:extLst>
              <a:ext uri="{FF2B5EF4-FFF2-40B4-BE49-F238E27FC236}">
                <a16:creationId xmlns:a16="http://schemas.microsoft.com/office/drawing/2014/main" id="{F63123C6-DB93-49E7-8B53-86AED08CEF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B831A48A-BBAC-410F-A604-2800256952CD}" type="slidenum">
              <a:rPr lang="en-US" altLang="en-US" smtClean="0"/>
              <a:pPr/>
              <a:t>1</a:t>
            </a:fld>
            <a:endParaRPr lang="en-US" altLang="en-US"/>
          </a:p>
        </p:txBody>
      </p:sp>
    </p:spTree>
    <p:extLst>
      <p:ext uri="{BB962C8B-B14F-4D97-AF65-F5344CB8AC3E}">
        <p14:creationId xmlns:p14="http://schemas.microsoft.com/office/powerpoint/2010/main" val="607740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7505B-2E65-6A0D-6740-CCB0F0CB2CF1}"/>
            </a:ext>
          </a:extLst>
        </p:cNvPr>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A7B1625-D8DC-82CA-D552-A936695CEE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E930D39-30C1-C075-FDB6-17B67C9E6C80}"/>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ea typeface="ＭＳ Ｐゴシック" panose="020B0600070205080204" pitchFamily="34" charset="-128"/>
              </a:rPr>
              <a:t>Or better phrased </a:t>
            </a:r>
            <a:r>
              <a:rPr lang="en-US" altLang="en-US" b="1" dirty="0">
                <a:ea typeface="ＭＳ Ｐゴシック" panose="020B0600070205080204" pitchFamily="34" charset="-128"/>
              </a:rPr>
              <a:t>“What have you done for me”? </a:t>
            </a:r>
          </a:p>
          <a:p>
            <a:pPr marL="228600" indent="-228600">
              <a:buFontTx/>
              <a:buAutoNum type="arabicPeriod"/>
              <a:defRPr/>
            </a:pPr>
            <a:r>
              <a:rPr lang="en-US" altLang="en-US" dirty="0">
                <a:ea typeface="ＭＳ Ｐゴシック" panose="020B0600070205080204" pitchFamily="34" charset="-128"/>
              </a:rPr>
              <a:t>If you are USCGR,  the only reason you are here is ROA!  Otherwise, you’d be Auxiliarist! And guess what the </a:t>
            </a:r>
            <a:r>
              <a:rPr lang="en-US" altLang="en-US" dirty="0" err="1">
                <a:ea typeface="ＭＳ Ｐゴシック" panose="020B0600070205080204" pitchFamily="34" charset="-128"/>
              </a:rPr>
              <a:t>Auxillary</a:t>
            </a:r>
            <a:r>
              <a:rPr lang="en-US" altLang="en-US" dirty="0">
                <a:ea typeface="ＭＳ Ｐゴシック" panose="020B0600070205080204" pitchFamily="34" charset="-128"/>
              </a:rPr>
              <a:t> is now authorized to do?</a:t>
            </a:r>
          </a:p>
          <a:p>
            <a:pPr marL="228600" indent="-228600">
              <a:buFontTx/>
              <a:buAutoNum type="arabicPeriod"/>
              <a:defRPr/>
            </a:pPr>
            <a:r>
              <a:rPr lang="en-US" altLang="en-US" b="1" dirty="0">
                <a:ea typeface="ＭＳ Ｐゴシック" panose="020B0600070205080204" pitchFamily="34" charset="-128"/>
              </a:rPr>
              <a:t>PAID Retirement!  One of the few nations where reserves get a paid retirement.</a:t>
            </a:r>
          </a:p>
          <a:p>
            <a:pPr marL="228600" indent="-228600">
              <a:buFontTx/>
              <a:buAutoNum type="arabicPeriod"/>
              <a:defRPr/>
            </a:pPr>
            <a:r>
              <a:rPr lang="en-US" altLang="en-US" dirty="0">
                <a:ea typeface="ＭＳ Ｐゴシック" panose="020B0600070205080204" pitchFamily="34" charset="-128"/>
              </a:rPr>
              <a:t>Not a small thing.  Why the tradition of donating 1</a:t>
            </a:r>
            <a:r>
              <a:rPr lang="en-US" altLang="en-US" baseline="30000" dirty="0">
                <a:ea typeface="ＭＳ Ｐゴシック" panose="020B0600070205080204" pitchFamily="34" charset="-128"/>
              </a:rPr>
              <a:t>st</a:t>
            </a:r>
            <a:r>
              <a:rPr lang="en-US" altLang="en-US" dirty="0">
                <a:ea typeface="ＭＳ Ｐゴシック" panose="020B0600070205080204" pitchFamily="34" charset="-128"/>
              </a:rPr>
              <a:t> retirement ck to ROA?</a:t>
            </a:r>
          </a:p>
          <a:p>
            <a:pPr marL="228600" indent="-228600">
              <a:buFontTx/>
              <a:buAutoNum type="arabicPeriod"/>
              <a:defRPr/>
            </a:pPr>
            <a:r>
              <a:rPr lang="en-US" altLang="en-US" dirty="0">
                <a:ea typeface="ＭＳ Ｐゴシック" panose="020B0600070205080204" pitchFamily="34" charset="-128"/>
              </a:rPr>
              <a:t>Commissary, CAC card verses “pink”, Drill points, Tricare, Dental, DEATH Benefits (USMC)</a:t>
            </a:r>
          </a:p>
          <a:p>
            <a:pPr>
              <a:defRPr/>
            </a:pPr>
            <a:endParaRPr lang="en-US" altLang="en-US" dirty="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621AC1C6-CD9F-5CCA-C027-C478678773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38B31B94-BC2F-4F7B-A592-E07ADB98CA28}" type="slidenum">
              <a:rPr lang="en-US" altLang="en-US" smtClean="0"/>
              <a:pPr/>
              <a:t>10</a:t>
            </a:fld>
            <a:endParaRPr lang="en-US" altLang="en-US"/>
          </a:p>
        </p:txBody>
      </p:sp>
    </p:spTree>
    <p:extLst>
      <p:ext uri="{BB962C8B-B14F-4D97-AF65-F5344CB8AC3E}">
        <p14:creationId xmlns:p14="http://schemas.microsoft.com/office/powerpoint/2010/main" val="121038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EF36C07-1FED-4B00-B451-EFB57B5B83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E3A3528-AEDB-4A51-A06E-AFDB04C50E7A}"/>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defRPr/>
            </a:pPr>
            <a:r>
              <a:rPr lang="en-US" altLang="en-US" dirty="0">
                <a:ea typeface="ＭＳ Ｐゴシック" panose="020B0600070205080204" pitchFamily="34" charset="-128"/>
              </a:rPr>
              <a:t>The </a:t>
            </a:r>
            <a:r>
              <a:rPr lang="en-US" altLang="en-US" b="1" dirty="0">
                <a:ea typeface="ＭＳ Ｐゴシック" panose="020B0600070205080204" pitchFamily="34" charset="-128"/>
              </a:rPr>
              <a:t>challenge is to focus on high-importance, big-impact issues</a:t>
            </a:r>
            <a:r>
              <a:rPr lang="en-US" altLang="en-US" dirty="0">
                <a:ea typeface="ＭＳ Ｐゴシック" panose="020B0600070205080204" pitchFamily="34" charset="-128"/>
              </a:rPr>
              <a:t>.</a:t>
            </a:r>
          </a:p>
          <a:p>
            <a:pPr marL="228600" indent="-228600">
              <a:buFontTx/>
              <a:buAutoNum type="arabicPeriod"/>
              <a:defRPr/>
            </a:pPr>
            <a:r>
              <a:rPr lang="en-US" altLang="en-US" dirty="0">
                <a:ea typeface="ＭＳ Ｐゴシック" panose="020B0600070205080204" pitchFamily="34" charset="-128"/>
              </a:rPr>
              <a:t>ROA is well-respected, visible on the Hill, and the leading voice on Reserve matters.</a:t>
            </a:r>
          </a:p>
          <a:p>
            <a:pPr marL="228600" indent="-228600">
              <a:buFontTx/>
              <a:buAutoNum type="arabicPeriod"/>
              <a:defRPr/>
            </a:pPr>
            <a:r>
              <a:rPr lang="en-US" altLang="en-US" dirty="0">
                <a:ea typeface="ＭＳ Ｐゴシック" panose="020B0600070205080204" pitchFamily="34" charset="-128"/>
              </a:rPr>
              <a:t>Most of the congressional delegation is very receptive to citizen warriors.</a:t>
            </a:r>
          </a:p>
          <a:p>
            <a:pPr>
              <a:defRPr/>
            </a:pPr>
            <a:r>
              <a:rPr lang="en-US" altLang="en-US" dirty="0">
                <a:ea typeface="ＭＳ Ｐゴシック" panose="020B0600070205080204" pitchFamily="34" charset="-128"/>
              </a:rPr>
              <a:t>See the Accomplishment sheet covering 2010 to 2017. https://www.roa.org/page/accomplishments </a:t>
            </a:r>
          </a:p>
          <a:p>
            <a:pPr>
              <a:defRPr/>
            </a:pPr>
            <a:endParaRPr lang="en-US" altLang="en-US" dirty="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FD6E9095-5A68-4FFE-BEFF-6A96D0F9E6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38B31B94-BC2F-4F7B-A592-E07ADB98CA28}" type="slidenum">
              <a:rPr lang="en-US" altLang="en-US" smtClean="0"/>
              <a:pPr/>
              <a:t>11</a:t>
            </a:fld>
            <a:endParaRPr lang="en-US" altLang="en-US"/>
          </a:p>
        </p:txBody>
      </p:sp>
    </p:spTree>
    <p:extLst>
      <p:ext uri="{BB962C8B-B14F-4D97-AF65-F5344CB8AC3E}">
        <p14:creationId xmlns:p14="http://schemas.microsoft.com/office/powerpoint/2010/main" val="1922713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EF36C07-1FED-4B00-B451-EFB57B5B83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E3A3528-AEDB-4A51-A06E-AFDB04C50E7A}"/>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FD6E9095-5A68-4FFE-BEFF-6A96D0F9E6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38B31B94-BC2F-4F7B-A592-E07ADB98CA28}" type="slidenum">
              <a:rPr lang="en-US" altLang="en-US" smtClean="0"/>
              <a:pPr/>
              <a:t>12</a:t>
            </a:fld>
            <a:endParaRPr lang="en-US" altLang="en-US"/>
          </a:p>
        </p:txBody>
      </p:sp>
    </p:spTree>
    <p:extLst>
      <p:ext uri="{BB962C8B-B14F-4D97-AF65-F5344CB8AC3E}">
        <p14:creationId xmlns:p14="http://schemas.microsoft.com/office/powerpoint/2010/main" val="375571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2750C41-BBEF-4D94-BD6C-8A0F7705B0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3F40D4A-61D7-4B0D-A37A-17CA328D6AC7}"/>
              </a:ext>
            </a:extLst>
          </p:cNvPr>
          <p:cNvSpPr>
            <a:spLocks noGrp="1"/>
          </p:cNvSpPr>
          <p:nvPr>
            <p:ph type="body" idx="1"/>
          </p:nvPr>
        </p:nvSpPr>
        <p:spPr/>
        <p:txBody>
          <a:bodyPr>
            <a:normAutofit fontScale="92500" lnSpcReduction="10000"/>
          </a:bodyPr>
          <a:lstStyle/>
          <a:p>
            <a:pPr marL="228600" indent="-228600">
              <a:buFontTx/>
              <a:buAutoNum type="arabicPeriod"/>
              <a:defRPr/>
            </a:pPr>
            <a:r>
              <a:rPr lang="en-US" altLang="en-US" dirty="0">
                <a:ea typeface="ＭＳ Ｐゴシック" panose="020B0600070205080204" pitchFamily="34" charset="-128"/>
              </a:rPr>
              <a:t>There truly is a Lack of understanding of what being a reservist is.  </a:t>
            </a:r>
          </a:p>
          <a:p>
            <a:pPr marL="685800" lvl="1" indent="-228600">
              <a:buFontTx/>
              <a:buAutoNum type="arabicPeriod"/>
              <a:defRPr/>
            </a:pPr>
            <a:r>
              <a:rPr lang="en-US" altLang="en-US" dirty="0">
                <a:ea typeface="ＭＳ Ｐゴシック" panose="020B0600070205080204" pitchFamily="34" charset="-128"/>
              </a:rPr>
              <a:t>New requirements and demands are different than 5, 10, 20 years ago.  </a:t>
            </a:r>
          </a:p>
          <a:p>
            <a:pPr marL="685800" lvl="1" indent="-228600">
              <a:buFontTx/>
              <a:buAutoNum type="arabicPeriod"/>
              <a:defRPr/>
            </a:pPr>
            <a:r>
              <a:rPr lang="en-US" altLang="en-US" dirty="0">
                <a:ea typeface="ＭＳ Ｐゴシック" panose="020B0600070205080204" pitchFamily="34" charset="-128"/>
              </a:rPr>
              <a:t>Can’t fix what don’t know about.</a:t>
            </a:r>
          </a:p>
          <a:p>
            <a:pPr marL="228600" indent="-228600">
              <a:buFontTx/>
              <a:buAutoNum type="arabicPeriod"/>
              <a:defRPr/>
            </a:pPr>
            <a:r>
              <a:rPr lang="en-US" b="1" dirty="0"/>
              <a:t>Issuance of DD-214-1 is still an issue and implementation by services is fractured!</a:t>
            </a:r>
          </a:p>
          <a:p>
            <a:pPr marL="228600" indent="-228600">
              <a:buFontTx/>
              <a:buAutoNum type="arabicPeriod"/>
              <a:defRPr/>
            </a:pPr>
            <a:r>
              <a:rPr lang="en-US" dirty="0"/>
              <a:t>Travel pay to drill.  USCGR starting and expanding, but requires further funding.</a:t>
            </a:r>
          </a:p>
          <a:p>
            <a:pPr marL="228600" indent="-228600">
              <a:buFontTx/>
              <a:buAutoNum type="arabicPeriod"/>
              <a:defRPr/>
            </a:pPr>
            <a:r>
              <a:rPr lang="en-US" dirty="0"/>
              <a:t>Reservists need a continuum of health care insurance access through </a:t>
            </a:r>
            <a:r>
              <a:rPr lang="en-US" dirty="0" err="1"/>
              <a:t>TriCare</a:t>
            </a:r>
            <a:r>
              <a:rPr lang="en-US" dirty="0"/>
              <a:t> whether they are in drill status, activated or in the IRR.</a:t>
            </a:r>
          </a:p>
          <a:p>
            <a:pPr marL="228600" indent="-228600">
              <a:buFontTx/>
              <a:buAutoNum type="arabicPeriod"/>
              <a:defRPr/>
            </a:pPr>
            <a:r>
              <a:rPr lang="en-US" dirty="0"/>
              <a:t>Confer </a:t>
            </a:r>
            <a:r>
              <a:rPr lang="en-US" b="1" dirty="0"/>
              <a:t>veteran status for purposes of federal hiring veterans’ preference on reserve members </a:t>
            </a:r>
            <a:r>
              <a:rPr lang="en-US" dirty="0"/>
              <a:t>after 180 “</a:t>
            </a:r>
            <a:r>
              <a:rPr lang="en-US" b="1" dirty="0"/>
              <a:t>cumulative</a:t>
            </a:r>
            <a:r>
              <a:rPr lang="en-US" dirty="0"/>
              <a:t> “ days versus </a:t>
            </a:r>
            <a:r>
              <a:rPr lang="en-US" b="1" dirty="0"/>
              <a:t>consecutive</a:t>
            </a:r>
            <a:r>
              <a:rPr lang="en-US" dirty="0"/>
              <a:t>.</a:t>
            </a:r>
          </a:p>
          <a:p>
            <a:pPr marL="228600" indent="-228600">
              <a:buFontTx/>
              <a:buAutoNum type="arabicPeriod"/>
              <a:defRPr/>
            </a:pPr>
            <a:r>
              <a:rPr lang="en-US" dirty="0"/>
              <a:t>Resolve inequities in benefits and entitlement to reserve members on active duty.</a:t>
            </a:r>
          </a:p>
          <a:p>
            <a:pPr marL="228600" indent="-228600">
              <a:buFontTx/>
              <a:buAutoNum type="arabicPeriod"/>
              <a:defRPr/>
            </a:pPr>
            <a:r>
              <a:rPr lang="en-US" dirty="0"/>
              <a:t>Reduce the </a:t>
            </a:r>
            <a:r>
              <a:rPr lang="en-US" b="1" dirty="0"/>
              <a:t>30+ statuses </a:t>
            </a:r>
            <a:r>
              <a:rPr lang="en-US" dirty="0"/>
              <a:t>to six or fewer.  Eliminate barriers to completion of service because of confusing and overly complex system pay triggers.</a:t>
            </a:r>
          </a:p>
          <a:p>
            <a:pPr marL="228600" indent="-228600">
              <a:buFontTx/>
              <a:buAutoNum type="arabicPeriod"/>
              <a:defRPr/>
            </a:pPr>
            <a:r>
              <a:rPr lang="en-US" dirty="0"/>
              <a:t>Extend the Mandatory retirement Date when a service member has accrued non-participation time.</a:t>
            </a:r>
          </a:p>
          <a:p>
            <a:pPr marL="228600" indent="-228600">
              <a:buFontTx/>
              <a:buAutoNum type="arabicPeriod"/>
              <a:defRPr/>
            </a:pPr>
            <a:r>
              <a:rPr lang="en-US" b="1" dirty="0"/>
              <a:t>Resolve bias in the new blended system against guard and reserve members</a:t>
            </a:r>
            <a:r>
              <a:rPr lang="en-US" dirty="0"/>
              <a:t>.  Provide 2.5% vice 2.0 @ when a member receives “points only” credit that does not qualify for TSP matching.</a:t>
            </a:r>
          </a:p>
          <a:p>
            <a:pPr marL="228600" indent="-228600">
              <a:buFontTx/>
              <a:buAutoNum type="arabicPeriod"/>
              <a:defRPr/>
            </a:pPr>
            <a:r>
              <a:rPr lang="en-US" b="1" dirty="0"/>
              <a:t>Pass tax bill for reserve &amp; guard members to include the new blended TSP, military duty travel and rollover requirements.</a:t>
            </a:r>
          </a:p>
          <a:p>
            <a:pPr marL="228600" indent="-228600">
              <a:buFontTx/>
              <a:buAutoNum type="arabicPeriod"/>
              <a:defRPr/>
            </a:pPr>
            <a:r>
              <a:rPr lang="en-US" b="1" dirty="0"/>
              <a:t>Visit https://www.roa.org/page/policyportfolio to access ROA’s government affairs readiness resources to help you become an integral part of our Minute Man Movement.</a:t>
            </a:r>
          </a:p>
        </p:txBody>
      </p:sp>
      <p:sp>
        <p:nvSpPr>
          <p:cNvPr id="33796" name="Slide Number Placeholder 3">
            <a:extLst>
              <a:ext uri="{FF2B5EF4-FFF2-40B4-BE49-F238E27FC236}">
                <a16:creationId xmlns:a16="http://schemas.microsoft.com/office/drawing/2014/main" id="{EE478F94-ACAA-4860-86D5-D9DFC06F64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9DAE7E89-2A7A-4411-B014-1AD278F48376}" type="slidenum">
              <a:rPr lang="en-US" altLang="en-US" smtClean="0"/>
              <a:pPr/>
              <a:t>13</a:t>
            </a:fld>
            <a:endParaRPr lang="en-US" altLang="en-US"/>
          </a:p>
        </p:txBody>
      </p:sp>
    </p:spTree>
    <p:extLst>
      <p:ext uri="{BB962C8B-B14F-4D97-AF65-F5344CB8AC3E}">
        <p14:creationId xmlns:p14="http://schemas.microsoft.com/office/powerpoint/2010/main" val="389876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9548525-70AF-4C3A-95E6-583DFEBA8A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865DEF5-612F-4CD0-BD39-96E03225A7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Local states (departments) play a key role.  </a:t>
            </a:r>
            <a:r>
              <a:rPr lang="en-US" altLang="en-US" b="1" dirty="0">
                <a:ea typeface="ＭＳ Ｐゴシック" panose="020B0600070205080204" pitchFamily="34" charset="-128"/>
              </a:rPr>
              <a:t>All politics is local</a:t>
            </a:r>
            <a:r>
              <a:rPr lang="en-US" altLang="en-US" dirty="0">
                <a:ea typeface="ＭＳ Ｐゴシック" panose="020B0600070205080204" pitchFamily="34" charset="-128"/>
              </a:rPr>
              <a:t>!  Texas has been extremely effective in having state issues passed and then having them adopted by federal.  Limited copies of the Report to Congress are available Issues and Concerns letter also make a good handout</a:t>
            </a:r>
          </a:p>
        </p:txBody>
      </p:sp>
      <p:sp>
        <p:nvSpPr>
          <p:cNvPr id="35844" name="Slide Number Placeholder 3">
            <a:extLst>
              <a:ext uri="{FF2B5EF4-FFF2-40B4-BE49-F238E27FC236}">
                <a16:creationId xmlns:a16="http://schemas.microsoft.com/office/drawing/2014/main" id="{0ABAA368-F10E-4922-A3C5-F3B1FE7823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05D103DC-E577-4C8A-87D1-55CCD47EA05A}" type="slidenum">
              <a:rPr lang="en-US" altLang="en-US" smtClean="0"/>
              <a:pPr/>
              <a:t>14</a:t>
            </a:fld>
            <a:endParaRPr lang="en-US" altLang="en-US"/>
          </a:p>
        </p:txBody>
      </p:sp>
    </p:spTree>
    <p:extLst>
      <p:ext uri="{BB962C8B-B14F-4D97-AF65-F5344CB8AC3E}">
        <p14:creationId xmlns:p14="http://schemas.microsoft.com/office/powerpoint/2010/main" val="327940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dirty="0">
                <a:solidFill>
                  <a:schemeClr val="tx1"/>
                </a:solidFill>
                <a:effectLst/>
                <a:latin typeface="+mn-lt"/>
                <a:ea typeface="ＭＳ Ｐゴシック" charset="0"/>
                <a:cs typeface="+mn-cs"/>
              </a:rPr>
              <a:t>America’s Reserve Compo­nents are one of the most unique, adapt­able and operational forces in the world. At ROA, our mission is simple: support these brave men and women and their mission through a commitment to strong Reserve Components. Our focus is the resourcing, education, training, use and care of the Reserve and Guard, their families, and veterans of the Reserves. We call that </a:t>
            </a:r>
            <a:r>
              <a:rPr lang="en-US" sz="1200" b="0" i="1" u="none" strike="noStrike" kern="1200" dirty="0">
                <a:solidFill>
                  <a:schemeClr val="tx1"/>
                </a:solidFill>
                <a:effectLst/>
                <a:latin typeface="+mn-lt"/>
                <a:ea typeface="ＭＳ Ｐゴシック" charset="0"/>
                <a:cs typeface="+mn-cs"/>
              </a:rPr>
              <a:t>Reserve Strength. Reserve Life.</a:t>
            </a:r>
          </a:p>
          <a:p>
            <a:r>
              <a:rPr lang="en-US" sz="1200" b="1" i="0" u="none" strike="noStrike" kern="1200" dirty="0">
                <a:solidFill>
                  <a:schemeClr val="tx1"/>
                </a:solidFill>
                <a:effectLst/>
                <a:latin typeface="+mn-lt"/>
                <a:ea typeface="ＭＳ Ｐゴシック" charset="0"/>
                <a:cs typeface="+mn-cs"/>
              </a:rPr>
              <a:t>Reserve Strength</a:t>
            </a:r>
          </a:p>
          <a:p>
            <a:r>
              <a:rPr lang="en-US" sz="1200" b="0" i="0" u="none" strike="noStrike" kern="1200" dirty="0">
                <a:solidFill>
                  <a:schemeClr val="tx1"/>
                </a:solidFill>
                <a:effectLst/>
                <a:latin typeface="+mn-lt"/>
                <a:ea typeface="ＭＳ Ｐゴシック" charset="0"/>
                <a:cs typeface="+mn-cs"/>
              </a:rPr>
              <a:t>Advocate for a strong national defense with a robust Reserve force as a pillar </a:t>
            </a:r>
          </a:p>
          <a:p>
            <a:r>
              <a:rPr lang="en-US" sz="1200" b="0" i="0" u="none" strike="noStrike" kern="1200" dirty="0">
                <a:solidFill>
                  <a:schemeClr val="tx1"/>
                </a:solidFill>
                <a:effectLst/>
                <a:latin typeface="+mn-lt"/>
                <a:ea typeface="ＭＳ Ｐゴシック" charset="0"/>
                <a:cs typeface="+mn-cs"/>
              </a:rPr>
              <a:t>A trusted and credible voice in the Pentagon and on Capitol Hill</a:t>
            </a:r>
          </a:p>
          <a:p>
            <a:r>
              <a:rPr lang="en-US" sz="1200" b="0" i="0" u="none" strike="noStrike" kern="1200" dirty="0">
                <a:solidFill>
                  <a:schemeClr val="tx1"/>
                </a:solidFill>
                <a:effectLst/>
                <a:latin typeface="+mn-lt"/>
                <a:ea typeface="ＭＳ Ｐゴシック" charset="0"/>
                <a:cs typeface="+mn-cs"/>
              </a:rPr>
              <a:t>Policy experts leveraging knowledge for a better Reserve force</a:t>
            </a:r>
          </a:p>
          <a:p>
            <a:r>
              <a:rPr lang="en-US" sz="1200" b="0" i="0" u="none" strike="noStrike" kern="1200" dirty="0">
                <a:solidFill>
                  <a:schemeClr val="tx1"/>
                </a:solidFill>
                <a:effectLst/>
                <a:latin typeface="+mn-lt"/>
                <a:ea typeface="ＭＳ Ｐゴシック" charset="0"/>
                <a:cs typeface="+mn-cs"/>
              </a:rPr>
              <a:t>Leaders in the effort to get the resources for a capable operational RC</a:t>
            </a:r>
          </a:p>
          <a:p>
            <a:r>
              <a:rPr lang="en-US" sz="1200" b="0" i="0" u="none" strike="noStrike" kern="1200" dirty="0">
                <a:solidFill>
                  <a:schemeClr val="tx1"/>
                </a:solidFill>
                <a:effectLst/>
                <a:latin typeface="+mn-lt"/>
                <a:ea typeface="ＭＳ Ｐゴシック" charset="0"/>
                <a:cs typeface="+mn-cs"/>
              </a:rPr>
              <a:t>A legislative agenda dedicated to the needs of Reservists</a:t>
            </a:r>
          </a:p>
          <a:p>
            <a:r>
              <a:rPr lang="en-US" sz="1200" b="1" i="0" u="none" strike="noStrike" kern="1200" dirty="0">
                <a:solidFill>
                  <a:schemeClr val="tx1"/>
                </a:solidFill>
                <a:effectLst/>
                <a:latin typeface="+mn-lt"/>
                <a:ea typeface="ＭＳ Ｐゴシック" charset="0"/>
                <a:cs typeface="+mn-cs"/>
              </a:rPr>
              <a:t>Reserve Life</a:t>
            </a:r>
          </a:p>
          <a:p>
            <a:r>
              <a:rPr lang="en-US" sz="1200" b="0" i="0" u="none" strike="noStrike" kern="1200" dirty="0">
                <a:solidFill>
                  <a:schemeClr val="tx1"/>
                </a:solidFill>
                <a:effectLst/>
                <a:latin typeface="+mn-lt"/>
                <a:ea typeface="ＭＳ Ｐゴシック" charset="0"/>
                <a:cs typeface="+mn-cs"/>
              </a:rPr>
              <a:t>A dependable source for RC career counseling, both military and civilian</a:t>
            </a:r>
          </a:p>
          <a:p>
            <a:r>
              <a:rPr lang="en-US" sz="1200" b="0" i="0" u="none" strike="noStrike" kern="1200" dirty="0">
                <a:solidFill>
                  <a:schemeClr val="tx1"/>
                </a:solidFill>
                <a:effectLst/>
                <a:latin typeface="+mn-lt"/>
                <a:ea typeface="ＭＳ Ｐゴシック" charset="0"/>
                <a:cs typeface="+mn-cs"/>
              </a:rPr>
              <a:t>A trusted source for Professional Military Education</a:t>
            </a:r>
          </a:p>
          <a:p>
            <a:r>
              <a:rPr lang="en-US" sz="1200" b="0" i="0" u="none" strike="noStrike" kern="1200" dirty="0">
                <a:solidFill>
                  <a:schemeClr val="tx1"/>
                </a:solidFill>
                <a:effectLst/>
                <a:latin typeface="+mn-lt"/>
                <a:ea typeface="ＭＳ Ｐゴシック" charset="0"/>
                <a:cs typeface="+mn-cs"/>
              </a:rPr>
              <a:t>A growing network of military professionals</a:t>
            </a:r>
          </a:p>
          <a:p>
            <a:r>
              <a:rPr lang="en-US" sz="1200" b="0" i="0" u="none" strike="noStrike" kern="1200" dirty="0">
                <a:solidFill>
                  <a:schemeClr val="tx1"/>
                </a:solidFill>
                <a:effectLst/>
                <a:latin typeface="+mn-lt"/>
                <a:ea typeface="ＭＳ Ｐゴシック" charset="0"/>
                <a:cs typeface="+mn-cs"/>
              </a:rPr>
              <a:t>Leading providers of civilian employment assistance for Reservists</a:t>
            </a:r>
          </a:p>
          <a:p>
            <a:r>
              <a:rPr lang="en-US" sz="1200" b="0" i="0" u="none" strike="noStrike" kern="1200" dirty="0">
                <a:solidFill>
                  <a:schemeClr val="tx1"/>
                </a:solidFill>
                <a:effectLst/>
                <a:latin typeface="+mn-lt"/>
                <a:ea typeface="ＭＳ Ｐゴシック" charset="0"/>
                <a:cs typeface="+mn-cs"/>
              </a:rPr>
              <a:t>Deployment and transition resources for Reservists and their families.</a:t>
            </a:r>
          </a:p>
          <a:p>
            <a:r>
              <a:rPr lang="en-US" sz="1200" b="0" i="0" u="none" strike="noStrike" kern="1200" dirty="0">
                <a:solidFill>
                  <a:schemeClr val="tx1"/>
                </a:solidFill>
                <a:effectLst/>
                <a:latin typeface="+mn-lt"/>
                <a:ea typeface="ＭＳ Ｐゴシック" charset="0"/>
                <a:cs typeface="+mn-cs"/>
              </a:rPr>
              <a:t>Affinity and lifestyle products and services</a:t>
            </a:r>
          </a:p>
          <a:p>
            <a:endParaRPr lang="en-US" dirty="0"/>
          </a:p>
        </p:txBody>
      </p:sp>
      <p:sp>
        <p:nvSpPr>
          <p:cNvPr id="4" name="Slide Number Placeholder 3"/>
          <p:cNvSpPr>
            <a:spLocks noGrp="1"/>
          </p:cNvSpPr>
          <p:nvPr>
            <p:ph type="sldNum" sz="quarter" idx="10"/>
          </p:nvPr>
        </p:nvSpPr>
        <p:spPr/>
        <p:txBody>
          <a:bodyPr/>
          <a:lstStyle/>
          <a:p>
            <a:pPr>
              <a:defRPr/>
            </a:pPr>
            <a:fld id="{C404DD88-B3E9-456A-8E04-1E9869128508}" type="slidenum">
              <a:rPr lang="en-US" altLang="en-US" smtClean="0"/>
              <a:pPr>
                <a:defRPr/>
              </a:pPr>
              <a:t>15</a:t>
            </a:fld>
            <a:endParaRPr lang="en-US" altLang="en-US"/>
          </a:p>
        </p:txBody>
      </p:sp>
    </p:spTree>
    <p:extLst>
      <p:ext uri="{BB962C8B-B14F-4D97-AF65-F5344CB8AC3E}">
        <p14:creationId xmlns:p14="http://schemas.microsoft.com/office/powerpoint/2010/main" val="1811645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192F5EC-C26E-4999-B76D-AC9E36AAA0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9867E83-AB0A-4C2A-98C0-C692BED2058D}"/>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altLang="en-US" dirty="0">
                <a:ea typeface="ＭＳ Ｐゴシック" panose="020B0600070205080204" pitchFamily="34" charset="-128"/>
              </a:rPr>
              <a:t>Bottom line. </a:t>
            </a:r>
            <a:r>
              <a:rPr lang="en-US" altLang="en-US" b="1" dirty="0">
                <a:ea typeface="ＭＳ Ｐゴシック" panose="020B0600070205080204" pitchFamily="34" charset="-128"/>
              </a:rPr>
              <a:t>Professional Organizations need you as a member</a:t>
            </a:r>
            <a:r>
              <a:rPr lang="en-US" altLang="en-US" dirty="0">
                <a:ea typeface="ＭＳ Ｐゴシック" panose="020B0600070205080204" pitchFamily="34" charset="-128"/>
              </a:rPr>
              <a:t>!</a:t>
            </a:r>
          </a:p>
          <a:p>
            <a:pPr marL="228600" indent="-228600">
              <a:buFontTx/>
              <a:buAutoNum type="arabicPeriod"/>
              <a:defRPr/>
            </a:pPr>
            <a:r>
              <a:rPr lang="en-US" altLang="en-US" dirty="0">
                <a:ea typeface="ＭＳ Ｐゴシック" panose="020B0600070205080204" pitchFamily="34" charset="-128"/>
              </a:rPr>
              <a:t>When congress asks “How many reservist belong to your organization?” </a:t>
            </a:r>
          </a:p>
          <a:p>
            <a:pPr marL="685800" lvl="1" indent="-228600">
              <a:buFontTx/>
              <a:buAutoNum type="arabicPeriod"/>
              <a:defRPr/>
            </a:pPr>
            <a:r>
              <a:rPr lang="en-US" altLang="en-US" dirty="0">
                <a:ea typeface="ＭＳ Ｐゴシック" panose="020B0600070205080204" pitchFamily="34" charset="-128"/>
              </a:rPr>
              <a:t>Why should I care about an issue if the reserve members themselves don’t care enough to even join your organization?  NUMBERS MATTER!</a:t>
            </a:r>
          </a:p>
          <a:p>
            <a:pPr marL="228600" indent="-228600">
              <a:buFontTx/>
              <a:buAutoNum type="arabicPeriod"/>
              <a:defRPr/>
            </a:pPr>
            <a:r>
              <a:rPr lang="en-US" altLang="en-US" dirty="0">
                <a:ea typeface="ＭＳ Ｐゴシック" panose="020B0600070205080204" pitchFamily="34" charset="-128"/>
              </a:rPr>
              <a:t>We need you and your support to continue to advocate for reserve forces and reserve members. </a:t>
            </a:r>
          </a:p>
          <a:p>
            <a:pPr marL="228600" indent="-228600">
              <a:buFontTx/>
              <a:buAutoNum type="arabicPeriod"/>
              <a:defRPr/>
            </a:pPr>
            <a:r>
              <a:rPr lang="en-US" altLang="en-US" dirty="0">
                <a:ea typeface="ＭＳ Ｐゴシック" panose="020B0600070205080204" pitchFamily="34" charset="-128"/>
              </a:rPr>
              <a:t>We need to know what the current issues and concerns are.  </a:t>
            </a:r>
          </a:p>
          <a:p>
            <a:pPr marL="685800" lvl="1" indent="-228600">
              <a:buFontTx/>
              <a:buAutoNum type="arabicPeriod"/>
              <a:defRPr/>
            </a:pPr>
            <a:r>
              <a:rPr lang="en-US" altLang="en-US" dirty="0">
                <a:ea typeface="ＭＳ Ｐゴシック" panose="020B0600070205080204" pitchFamily="34" charset="-128"/>
              </a:rPr>
              <a:t>The things I think are important may or may not be what you think are.  Only by being involved can the organization keep current and relevant to those currently serving.   </a:t>
            </a:r>
          </a:p>
          <a:p>
            <a:pPr marL="228600" indent="-228600">
              <a:buFontTx/>
              <a:buAutoNum type="arabicPeriod"/>
              <a:defRPr/>
            </a:pPr>
            <a:r>
              <a:rPr lang="en-US" altLang="en-US" dirty="0">
                <a:ea typeface="ＭＳ Ｐゴシック" panose="020B0600070205080204" pitchFamily="34" charset="-128"/>
              </a:rPr>
              <a:t>Expectations?  </a:t>
            </a:r>
          </a:p>
          <a:p>
            <a:pPr marL="685800" lvl="1" indent="-228600">
              <a:buFontTx/>
              <a:buAutoNum type="arabicPeriod"/>
              <a:defRPr/>
            </a:pPr>
            <a:r>
              <a:rPr lang="en-US" altLang="en-US" dirty="0">
                <a:ea typeface="ＭＳ Ｐゴシック" panose="020B0600070205080204" pitchFamily="34" charset="-128"/>
              </a:rPr>
              <a:t>You get out what you put in.  Only a member without involvement?  There are several I belong to that I do nothing other than belong.  ROA is my passion because I put so much of my heart and sole into the USCGR.  </a:t>
            </a:r>
          </a:p>
          <a:p>
            <a:pPr marL="685800" lvl="1" indent="-228600">
              <a:buFontTx/>
              <a:buAutoNum type="arabicPeriod"/>
              <a:defRPr/>
            </a:pPr>
            <a:r>
              <a:rPr lang="en-US" altLang="en-US" dirty="0">
                <a:ea typeface="ＭＳ Ｐゴシック" panose="020B0600070205080204" pitchFamily="34" charset="-128"/>
              </a:rPr>
              <a:t>ROA is where I feel I have been able to make the biggest difference to my fellow reserve members and my country! </a:t>
            </a:r>
          </a:p>
          <a:p>
            <a:pPr marL="685800" lvl="1" indent="-228600">
              <a:buFontTx/>
              <a:buAutoNum type="arabicPeriod"/>
              <a:defRPr/>
            </a:pPr>
            <a:r>
              <a:rPr lang="en-US" altLang="en-US" dirty="0">
                <a:ea typeface="ＭＳ Ｐゴシック" panose="020B0600070205080204" pitchFamily="34" charset="-128"/>
              </a:rPr>
              <a:t>Ok, not enough time to drill let alone do anything else?  Fully understand and why just belonging is better than nothing.  </a:t>
            </a:r>
          </a:p>
          <a:p>
            <a:pPr marL="228600" indent="-228600">
              <a:buFontTx/>
              <a:buAutoNum type="arabicPeriod"/>
              <a:defRPr/>
            </a:pPr>
            <a:r>
              <a:rPr lang="en-US" altLang="en-US" dirty="0">
                <a:ea typeface="ＭＳ Ｐゴシック" panose="020B0600070205080204" pitchFamily="34" charset="-128"/>
              </a:rPr>
              <a:t>Look around.  Who in your unit is just “putting in time”?  </a:t>
            </a:r>
          </a:p>
          <a:p>
            <a:pPr marL="228600" indent="-228600">
              <a:buFontTx/>
              <a:buAutoNum type="arabicPeriod"/>
              <a:defRPr/>
            </a:pPr>
            <a:r>
              <a:rPr lang="en-US" altLang="en-US" dirty="0">
                <a:ea typeface="ＭＳ Ｐゴシック" panose="020B0600070205080204" pitchFamily="34" charset="-128"/>
              </a:rPr>
              <a:t>Everyone will get benefits of pay, retirement, but miss out on networking and so much more.</a:t>
            </a:r>
          </a:p>
          <a:p>
            <a:pPr marL="228600" indent="-228600">
              <a:buFontTx/>
              <a:buAutoNum type="arabicPeriod"/>
              <a:defRPr/>
            </a:pPr>
            <a:r>
              <a:rPr lang="en-US" altLang="en-US" dirty="0">
                <a:ea typeface="ＭＳ Ｐゴシック" panose="020B0600070205080204" pitchFamily="34" charset="-128"/>
              </a:rPr>
              <a:t>There is Good and bad in every organization, but in these you have ability to make a huge impact to both organization and nation.  In my 25 year career I can tell you I had more impact on a national level doing work with ROA then I ever made with USCGR!</a:t>
            </a:r>
          </a:p>
          <a:p>
            <a:pPr marL="228600" indent="-228600">
              <a:buFontTx/>
              <a:buAutoNum type="arabicPeriod"/>
              <a:defRPr/>
            </a:pPr>
            <a:r>
              <a:rPr lang="en-US" altLang="en-US" dirty="0">
                <a:ea typeface="ＭＳ Ｐゴシック" panose="020B0600070205080204" pitchFamily="34" charset="-128"/>
              </a:rPr>
              <a:t>With these organizations you significantly increase your network.  Both on civilian and military side.  Attending conferences and meeting other service members at levels in your career not normally available.  Social setting when off duty provides great opportunities for multiple areas of your life.</a:t>
            </a:r>
          </a:p>
          <a:p>
            <a:pPr marL="228600" indent="-228600">
              <a:buFontTx/>
              <a:buAutoNum type="arabicPeriod"/>
              <a:defRPr/>
            </a:pPr>
            <a:r>
              <a:rPr lang="en-US" altLang="en-US" dirty="0">
                <a:ea typeface="ＭＳ Ｐゴシック" panose="020B0600070205080204" pitchFamily="34" charset="-128"/>
              </a:rPr>
              <a:t>Having a social interaction with a two or three star over adult beverages is a huge opportunity to learn and potentially change something.</a:t>
            </a:r>
          </a:p>
          <a:p>
            <a:pPr marL="228600" indent="-228600">
              <a:buFontTx/>
              <a:buAutoNum type="arabicPeriod"/>
              <a:defRPr/>
            </a:pPr>
            <a:r>
              <a:rPr lang="en-US" altLang="en-US" dirty="0">
                <a:ea typeface="ＭＳ Ｐゴシック" panose="020B0600070205080204" pitchFamily="34" charset="-128"/>
              </a:rPr>
              <a:t>UNDER 35 is FREE!! For 5 years or until you reach 35.</a:t>
            </a:r>
          </a:p>
          <a:p>
            <a:pPr marL="228600" indent="-228600">
              <a:buFontTx/>
              <a:buAutoNum type="arabicPeriod"/>
              <a:defRPr/>
            </a:pPr>
            <a:endParaRPr lang="en-US" altLang="en-US" dirty="0">
              <a:ea typeface="ＭＳ Ｐゴシック" panose="020B0600070205080204" pitchFamily="34" charset="-128"/>
            </a:endParaRPr>
          </a:p>
          <a:p>
            <a:pPr>
              <a:defRPr/>
            </a:pPr>
            <a:endParaRPr lang="en-US" altLang="en-US" dirty="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437DE3A8-A9B7-4ED8-A778-384E75BF7D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72EA94B6-CE63-439A-8165-0B4A3DB65396}" type="slidenum">
              <a:rPr lang="en-US" altLang="en-US" smtClean="0"/>
              <a:pPr/>
              <a:t>16</a:t>
            </a:fld>
            <a:endParaRPr lang="en-US" altLang="en-US"/>
          </a:p>
        </p:txBody>
      </p:sp>
    </p:spTree>
    <p:extLst>
      <p:ext uri="{BB962C8B-B14F-4D97-AF65-F5344CB8AC3E}">
        <p14:creationId xmlns:p14="http://schemas.microsoft.com/office/powerpoint/2010/main" val="25205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10EA0EB-84A8-4085-A3AD-AE15F3A6F1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F1ED3191-D584-48CD-A578-3A1562B969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endParaRPr lang="en-US" altLang="en-US" dirty="0">
              <a:ea typeface="ＭＳ Ｐゴシック" panose="020B0600070205080204" pitchFamily="34" charset="-128"/>
            </a:endParaRPr>
          </a:p>
        </p:txBody>
      </p:sp>
      <p:sp>
        <p:nvSpPr>
          <p:cNvPr id="11268" name="Slide Number Placeholder 3">
            <a:extLst>
              <a:ext uri="{FF2B5EF4-FFF2-40B4-BE49-F238E27FC236}">
                <a16:creationId xmlns:a16="http://schemas.microsoft.com/office/drawing/2014/main" id="{5E350F9C-A85B-48EF-972A-4551F48D0A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5C6276D5-CF0A-479A-ABB9-DDE937694FA3}" type="slidenum">
              <a:rPr lang="en-US" altLang="en-US" smtClean="0"/>
              <a:pPr/>
              <a:t>2</a:t>
            </a:fld>
            <a:endParaRPr lang="en-US" altLang="en-US"/>
          </a:p>
        </p:txBody>
      </p:sp>
    </p:spTree>
    <p:extLst>
      <p:ext uri="{BB962C8B-B14F-4D97-AF65-F5344CB8AC3E}">
        <p14:creationId xmlns:p14="http://schemas.microsoft.com/office/powerpoint/2010/main" val="403720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8B5C792-B18D-4BC4-88F7-89C16CF881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8DF2440-E806-462C-B854-072FD23059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Founded by Gen Pershing after WWI. </a:t>
            </a:r>
          </a:p>
          <a:p>
            <a:r>
              <a:rPr lang="en-US" altLang="en-US" dirty="0">
                <a:ea typeface="ＭＳ Ｐゴシック" panose="020B0600070205080204" pitchFamily="34" charset="-128"/>
              </a:rPr>
              <a:t>Did you realize that </a:t>
            </a:r>
            <a:r>
              <a:rPr lang="en-US" altLang="en-US" b="1" dirty="0">
                <a:ea typeface="ＭＳ Ｐゴシック" panose="020B0600070205080204" pitchFamily="34" charset="-128"/>
              </a:rPr>
              <a:t>after WWI there was a movement in the USA to completely eliminate all military equipment and manning</a:t>
            </a:r>
            <a:r>
              <a:rPr lang="en-US" altLang="en-US" dirty="0">
                <a:ea typeface="ＭＳ Ｐゴシック" panose="020B0600070205080204" pitchFamily="34" charset="-128"/>
              </a:rPr>
              <a:t>?  </a:t>
            </a:r>
          </a:p>
          <a:p>
            <a:r>
              <a:rPr lang="en-US" altLang="en-US" dirty="0">
                <a:ea typeface="ＭＳ Ｐゴシック" panose="020B0600070205080204" pitchFamily="34" charset="-128"/>
              </a:rPr>
              <a:t>It was thought that the large build-up was partly the cause of the war so if you eliminate the build-up of forces you will not use them!</a:t>
            </a:r>
          </a:p>
          <a:p>
            <a:pPr marL="228600" indent="-228600">
              <a:buFontTx/>
              <a:buAutoNum type="arabicPeriod"/>
            </a:pPr>
            <a:r>
              <a:rPr lang="en-US" altLang="en-US" dirty="0">
                <a:ea typeface="ＭＳ Ｐゴシック" panose="020B0600070205080204" pitchFamily="34" charset="-128"/>
              </a:rPr>
              <a:t>ROA is the only one that includes all 8 commissioned services and reserve ranks.  </a:t>
            </a:r>
          </a:p>
          <a:p>
            <a:pPr marL="685800" lvl="1" indent="-228600">
              <a:buFontTx/>
              <a:buAutoNum type="arabicPeriod"/>
            </a:pPr>
            <a:r>
              <a:rPr lang="en-US" altLang="en-US" dirty="0">
                <a:ea typeface="ＭＳ Ｐゴシック" panose="020B0600070205080204" pitchFamily="34" charset="-128"/>
              </a:rPr>
              <a:t>Yes, 8 services have “commissioned” officers.  </a:t>
            </a:r>
          </a:p>
          <a:p>
            <a:pPr marL="685800" lvl="1" indent="-228600">
              <a:buFontTx/>
              <a:buAutoNum type="arabicPeriod"/>
            </a:pPr>
            <a:r>
              <a:rPr lang="en-US" altLang="en-US" dirty="0">
                <a:ea typeface="ＭＳ Ｐゴシック" panose="020B0600070205080204" pitchFamily="34" charset="-128"/>
              </a:rPr>
              <a:t>Who can tell me all 8?  Prize for the 1</a:t>
            </a:r>
            <a:r>
              <a:rPr lang="en-US" altLang="en-US" baseline="30000" dirty="0">
                <a:ea typeface="ＭＳ Ｐゴシック" panose="020B0600070205080204" pitchFamily="34" charset="-128"/>
              </a:rPr>
              <a:t>st</a:t>
            </a:r>
            <a:r>
              <a:rPr lang="en-US" altLang="en-US" dirty="0">
                <a:ea typeface="ＭＳ Ｐゴシック" panose="020B0600070205080204" pitchFamily="34" charset="-128"/>
              </a:rPr>
              <a:t> to name all 8.</a:t>
            </a:r>
          </a:p>
          <a:p>
            <a:pPr marL="228600" indent="-228600">
              <a:buFontTx/>
              <a:buAutoNum type="arabicPeriod"/>
            </a:pPr>
            <a:r>
              <a:rPr lang="en-US" altLang="en-US" dirty="0">
                <a:ea typeface="ＭＳ Ｐゴシック" panose="020B0600070205080204" pitchFamily="34" charset="-128"/>
              </a:rPr>
              <a:t>Established in 1922.</a:t>
            </a:r>
          </a:p>
          <a:p>
            <a:pPr marL="228600" indent="-228600">
              <a:buFontTx/>
              <a:buAutoNum type="arabicPeriod"/>
            </a:pPr>
            <a:r>
              <a:rPr lang="en-US" b="1" i="0" dirty="0">
                <a:solidFill>
                  <a:srgbClr val="000000"/>
                </a:solidFill>
                <a:effectLst/>
                <a:latin typeface="Merriweather" panose="00000500000000000000" pitchFamily="2" charset="0"/>
              </a:rPr>
              <a:t>For 100 years ROA has been the only organization solely dedicated to supporting the Reserve Components and their critical role in national defense.</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Lets look at some recent history of reserve involvement.</a:t>
            </a:r>
          </a:p>
        </p:txBody>
      </p:sp>
      <p:sp>
        <p:nvSpPr>
          <p:cNvPr id="19460" name="Slide Number Placeholder 3">
            <a:extLst>
              <a:ext uri="{FF2B5EF4-FFF2-40B4-BE49-F238E27FC236}">
                <a16:creationId xmlns:a16="http://schemas.microsoft.com/office/drawing/2014/main" id="{91732178-0FB8-4CDD-ADAD-7FB874F429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E7BFC2C4-4519-42FF-803D-6AEC1312C9F6}" type="slidenum">
              <a:rPr lang="en-US" altLang="en-US" smtClean="0"/>
              <a:pPr/>
              <a:t>3</a:t>
            </a:fld>
            <a:endParaRPr lang="en-US" altLang="en-US"/>
          </a:p>
        </p:txBody>
      </p:sp>
    </p:spTree>
    <p:extLst>
      <p:ext uri="{BB962C8B-B14F-4D97-AF65-F5344CB8AC3E}">
        <p14:creationId xmlns:p14="http://schemas.microsoft.com/office/powerpoint/2010/main" val="22851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4FC46E9-9AFD-4F01-B89F-0ABFC61DFA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D907778-F798-4283-9E31-822EBD51A5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Yes, reserves have been used and continue to be a huge part of our national defense.</a:t>
            </a:r>
          </a:p>
          <a:p>
            <a:r>
              <a:rPr lang="en-US" altLang="en-US" dirty="0">
                <a:ea typeface="ＭＳ Ｐゴシック" panose="020B0600070205080204" pitchFamily="34" charset="-128"/>
              </a:rPr>
              <a:t>So how many are mobilized currently?</a:t>
            </a:r>
          </a:p>
        </p:txBody>
      </p:sp>
      <p:sp>
        <p:nvSpPr>
          <p:cNvPr id="21508" name="Slide Number Placeholder 3">
            <a:extLst>
              <a:ext uri="{FF2B5EF4-FFF2-40B4-BE49-F238E27FC236}">
                <a16:creationId xmlns:a16="http://schemas.microsoft.com/office/drawing/2014/main" id="{E0E8E1C4-F39B-4436-AFF7-2EAC03668C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375FAEEF-2BCB-45F9-8148-A9534082A401}" type="slidenum">
              <a:rPr lang="en-US" altLang="en-US" smtClean="0"/>
              <a:pPr/>
              <a:t>4</a:t>
            </a:fld>
            <a:endParaRPr lang="en-US" altLang="en-US"/>
          </a:p>
        </p:txBody>
      </p:sp>
    </p:spTree>
    <p:extLst>
      <p:ext uri="{BB962C8B-B14F-4D97-AF65-F5344CB8AC3E}">
        <p14:creationId xmlns:p14="http://schemas.microsoft.com/office/powerpoint/2010/main" val="398585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65DCFEF-44D4-4A5E-A334-EB25F871BD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CB1DAE5-74AE-4407-96A5-DC83271305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Here is where we sit today. Note that </a:t>
            </a:r>
            <a:r>
              <a:rPr lang="en-US" altLang="en-US" b="1" dirty="0">
                <a:ea typeface="ＭＳ Ｐゴシック" panose="020B0600070205080204" pitchFamily="34" charset="-128"/>
              </a:rPr>
              <a:t>USCGR totals 9,411!  3,000 more than we have now</a:t>
            </a:r>
            <a:r>
              <a:rPr lang="en-US" altLang="en-US" dirty="0">
                <a:ea typeface="ＭＳ Ｐゴシック" panose="020B0600070205080204" pitchFamily="34" charset="-128"/>
              </a:rPr>
              <a:t>!</a:t>
            </a:r>
          </a:p>
          <a:p>
            <a:r>
              <a:rPr lang="en-US" altLang="en-US" dirty="0">
                <a:ea typeface="ＭＳ Ｐゴシック" panose="020B0600070205080204" pitchFamily="34" charset="-128"/>
              </a:rPr>
              <a:t>The </a:t>
            </a:r>
            <a:r>
              <a:rPr lang="en-US" altLang="en-US" b="1" dirty="0">
                <a:ea typeface="ＭＳ Ｐゴシック" panose="020B0600070205080204" pitchFamily="34" charset="-128"/>
              </a:rPr>
              <a:t>last “draft” was in 1974 </a:t>
            </a:r>
            <a:r>
              <a:rPr lang="en-US" altLang="en-US" dirty="0">
                <a:ea typeface="ＭＳ Ｐゴシック" panose="020B0600070205080204" pitchFamily="34" charset="-128"/>
              </a:rPr>
              <a:t>so anyone under the age of 67 has never really had to worry about involuntary service.  </a:t>
            </a:r>
          </a:p>
          <a:p>
            <a:r>
              <a:rPr lang="en-US" altLang="en-US" dirty="0">
                <a:ea typeface="ＭＳ Ｐゴシック" panose="020B0600070205080204" pitchFamily="34" charset="-128"/>
              </a:rPr>
              <a:t>The 1</a:t>
            </a:r>
            <a:r>
              <a:rPr lang="en-US" altLang="en-US" baseline="30000" dirty="0">
                <a:ea typeface="ＭＳ Ｐゴシック" panose="020B0600070205080204" pitchFamily="34" charset="-128"/>
              </a:rPr>
              <a:t>st</a:t>
            </a:r>
            <a:r>
              <a:rPr lang="en-US" altLang="en-US" dirty="0">
                <a:ea typeface="ＭＳ Ｐゴシック" panose="020B0600070205080204" pitchFamily="34" charset="-128"/>
              </a:rPr>
              <a:t> large test of an all-voluntary force came in 1990 for Desert Shield and Storm where the reserves literally replaced the need and use of a draft.  </a:t>
            </a:r>
          </a:p>
          <a:p>
            <a:r>
              <a:rPr lang="en-US" altLang="en-US" b="1" i="1" dirty="0">
                <a:ea typeface="ＭＳ Ｐゴシック" panose="020B0600070205080204" pitchFamily="34" charset="-128"/>
              </a:rPr>
              <a:t>So how much do people think about us?</a:t>
            </a:r>
          </a:p>
          <a:p>
            <a:r>
              <a:rPr lang="en-US" altLang="en-US" b="1" i="1" dirty="0">
                <a:ea typeface="ＭＳ Ｐゴシック" panose="020B0600070205080204" pitchFamily="34" charset="-128"/>
              </a:rPr>
              <a:t>The public?</a:t>
            </a:r>
          </a:p>
          <a:p>
            <a:r>
              <a:rPr lang="en-US" altLang="en-US" b="1" i="1" dirty="0">
                <a:ea typeface="ＭＳ Ｐゴシック" panose="020B0600070205080204" pitchFamily="34" charset="-128"/>
              </a:rPr>
              <a:t>Congress?</a:t>
            </a:r>
          </a:p>
          <a:p>
            <a:r>
              <a:rPr lang="en-US" altLang="en-US" b="1" i="1" dirty="0">
                <a:ea typeface="ＭＳ Ｐゴシック" panose="020B0600070205080204" pitchFamily="34" charset="-128"/>
              </a:rPr>
              <a:t>How do we get what we need?</a:t>
            </a:r>
          </a:p>
          <a:p>
            <a:endParaRPr lang="en-US" altLang="en-US" b="1" i="1" dirty="0">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CC0E3A08-293C-4619-AF60-5E4E4B5E68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06EF9949-3D63-4416-A10B-3CDD9D2D43F5}" type="slidenum">
              <a:rPr lang="en-US" altLang="en-US" smtClean="0"/>
              <a:pPr/>
              <a:t>5</a:t>
            </a:fld>
            <a:endParaRPr lang="en-US" altLang="en-US"/>
          </a:p>
        </p:txBody>
      </p:sp>
    </p:spTree>
    <p:extLst>
      <p:ext uri="{BB962C8B-B14F-4D97-AF65-F5344CB8AC3E}">
        <p14:creationId xmlns:p14="http://schemas.microsoft.com/office/powerpoint/2010/main" val="142306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B941D54-857E-4A9E-8221-565221998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41733D8-B980-4C17-9973-DC03445EF3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**So, </a:t>
            </a:r>
            <a:r>
              <a:rPr lang="en-US" altLang="en-US" b="1" dirty="0">
                <a:ea typeface="ＭＳ Ｐゴシック" panose="020B0600070205080204" pitchFamily="34" charset="-128"/>
              </a:rPr>
              <a:t>how do we get reserve issues and needs addressed?</a:t>
            </a:r>
            <a:r>
              <a:rPr lang="en-US" altLang="en-US" dirty="0">
                <a:ea typeface="ＭＳ Ｐゴシック" panose="020B0600070205080204" pitchFamily="3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i="1" dirty="0">
                <a:ea typeface="ＭＳ Ｐゴシック" panose="020B0600070205080204" pitchFamily="34" charset="-128"/>
              </a:rPr>
              <a:t>Do you think Congress just says hey what do the part-time people need?</a:t>
            </a:r>
          </a:p>
          <a:p>
            <a:endParaRPr lang="en-US" altLang="en-US" dirty="0">
              <a:ea typeface="ＭＳ Ｐゴシック" panose="020B0600070205080204" pitchFamily="34" charset="-128"/>
            </a:endParaRPr>
          </a:p>
          <a:p>
            <a:pPr marL="228600" indent="-228600">
              <a:buFontTx/>
              <a:buAutoNum type="arabicPeriod"/>
            </a:pPr>
            <a:r>
              <a:rPr lang="en-US" altLang="en-US" dirty="0">
                <a:ea typeface="ＭＳ Ｐゴシック" panose="020B0600070205080204" pitchFamily="34" charset="-128"/>
              </a:rPr>
              <a:t>Everything we get or have is through the legislative process.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en-US" dirty="0">
                <a:ea typeface="ＭＳ Ｐゴシック" panose="020B0600070205080204" pitchFamily="34" charset="-128"/>
              </a:rPr>
              <a:t>With so many vet &amp; military organizations </a:t>
            </a:r>
            <a:r>
              <a:rPr lang="en-US" altLang="en-US" b="1" dirty="0">
                <a:ea typeface="ＭＳ Ｐゴシック" panose="020B0600070205080204" pitchFamily="34" charset="-128"/>
              </a:rPr>
              <a:t>whom do they trust</a:t>
            </a:r>
            <a:r>
              <a:rPr lang="en-US" altLang="en-US" dirty="0">
                <a:ea typeface="ＭＳ Ｐゴシック" panose="020B0600070205080204" pitchFamily="34" charset="-128"/>
              </a:rPr>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en-US" dirty="0">
                <a:ea typeface="ＭＳ Ｐゴシック" panose="020B0600070205080204" pitchFamily="34" charset="-128"/>
              </a:rPr>
              <a:t>Whom do they listen to or go to for advice or concerns? Who has a history of issues and projects?</a:t>
            </a:r>
          </a:p>
          <a:p>
            <a:pPr marL="228600" indent="-228600">
              <a:buFontTx/>
              <a:buAutoNum type="arabicPeriod"/>
            </a:pPr>
            <a:r>
              <a:rPr lang="en-US" altLang="en-US" dirty="0">
                <a:ea typeface="ＭＳ Ｐゴシック" panose="020B0600070205080204" pitchFamily="34" charset="-128"/>
              </a:rPr>
              <a:t>We must be involved in Educating Congressional Members.</a:t>
            </a:r>
          </a:p>
          <a:p>
            <a:pPr marL="228600" indent="-228600">
              <a:buFontTx/>
              <a:buAutoNum type="arabicPeriod"/>
            </a:pPr>
            <a:r>
              <a:rPr lang="en-US" altLang="en-US" b="1" dirty="0">
                <a:ea typeface="ＭＳ Ｐゴシック" panose="020B0600070205080204" pitchFamily="34" charset="-128"/>
              </a:rPr>
              <a:t>Individual stories and issues matter!</a:t>
            </a:r>
            <a:r>
              <a:rPr lang="en-US" altLang="en-US" dirty="0">
                <a:ea typeface="ＭＳ Ｐゴシック" panose="020B0600070205080204" pitchFamily="34" charset="-128"/>
              </a:rPr>
              <a:t> </a:t>
            </a:r>
            <a:r>
              <a:rPr lang="en-US" altLang="en-US" u="sng" dirty="0">
                <a:ea typeface="ＭＳ Ｐゴシック" panose="020B0600070205080204" pitchFamily="34" charset="-128"/>
              </a:rPr>
              <a:t>Or groups that represent them</a:t>
            </a:r>
            <a:r>
              <a:rPr lang="en-US" altLang="en-US" dirty="0">
                <a:ea typeface="ＭＳ Ｐゴシック" panose="020B0600070205080204" pitchFamily="34" charset="-128"/>
              </a:rPr>
              <a:t>!</a:t>
            </a:r>
          </a:p>
          <a:p>
            <a:pPr marL="228600" indent="-228600">
              <a:buFontTx/>
              <a:buAutoNum type="arabicPeriod"/>
            </a:pPr>
            <a:r>
              <a:rPr lang="en-US" altLang="en-US" dirty="0">
                <a:ea typeface="ＭＳ Ｐゴシック" panose="020B0600070205080204" pitchFamily="34" charset="-128"/>
              </a:rPr>
              <a:t>Location, location, location!  ROA HQ is on Capitol Hill. They see it every day they walk to work!</a:t>
            </a:r>
          </a:p>
          <a:p>
            <a:pPr marL="228600" indent="-228600">
              <a:buFontTx/>
              <a:buAutoNum type="arabicPeriod"/>
            </a:pPr>
            <a:r>
              <a:rPr lang="en-US" altLang="en-US" dirty="0">
                <a:ea typeface="ＭＳ Ｐゴシック" panose="020B0600070205080204" pitchFamily="34" charset="-128"/>
              </a:rPr>
              <a:t>This is the view from our Executive Directors’ office! Right on the corner across from the Russell, Dirksen &amp; Hart Senate buildings, with the Supreme Court on the other side and our front door facing the Capitol Building.</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en-US" dirty="0">
                <a:ea typeface="ＭＳ Ｐゴシック" panose="020B0600070205080204" pitchFamily="34" charset="-128"/>
              </a:rPr>
              <a:t>Communications and availability is key.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en-US" b="1" dirty="0">
                <a:ea typeface="ＭＳ Ｐゴシック" panose="020B0600070205080204" pitchFamily="34" charset="-128"/>
              </a:rPr>
              <a:t>The most influential way to a congressional member is from their Constituents!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en-US" b="1" dirty="0">
                <a:ea typeface="ＭＳ Ｐゴシック" panose="020B0600070205080204" pitchFamily="34" charset="-128"/>
              </a:rPr>
              <a:t>So who are they and how many of </a:t>
            </a:r>
            <a:r>
              <a:rPr lang="en-US" altLang="en-US" b="1" i="1" u="sng" dirty="0">
                <a:ea typeface="ＭＳ Ｐゴシック" panose="020B0600070205080204" pitchFamily="34" charset="-128"/>
              </a:rPr>
              <a:t>them</a:t>
            </a:r>
            <a:r>
              <a:rPr lang="en-US" altLang="en-US" b="1" dirty="0">
                <a:ea typeface="ＭＳ Ｐゴシック" panose="020B0600070205080204" pitchFamily="34" charset="-128"/>
              </a:rPr>
              <a:t> are veterans or reserve or guard members? </a:t>
            </a:r>
          </a:p>
          <a:p>
            <a:pPr marL="228600" indent="-228600">
              <a:buFontTx/>
              <a:buAutoNum type="arabicPeriod"/>
            </a:pPr>
            <a:endParaRPr lang="en-US" altLang="en-US" dirty="0">
              <a:ea typeface="ＭＳ Ｐゴシック" panose="020B0600070205080204" pitchFamily="34" charset="-128"/>
            </a:endParaRPr>
          </a:p>
          <a:p>
            <a:pPr marL="228600" indent="-228600">
              <a:buFontTx/>
              <a:buAutoNum type="arabicPeriod"/>
            </a:pPr>
            <a:endParaRPr lang="en-US" altLang="en-US" dirty="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88AA3013-75B4-44AD-9B11-1D29997B39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B99957D5-2AE2-4F71-8779-B3421E067C0D}" type="slidenum">
              <a:rPr lang="en-US" altLang="en-US" smtClean="0"/>
              <a:pPr/>
              <a:t>6</a:t>
            </a:fld>
            <a:endParaRPr lang="en-US" altLang="en-US"/>
          </a:p>
        </p:txBody>
      </p:sp>
    </p:spTree>
    <p:extLst>
      <p:ext uri="{BB962C8B-B14F-4D97-AF65-F5344CB8AC3E}">
        <p14:creationId xmlns:p14="http://schemas.microsoft.com/office/powerpoint/2010/main" val="161321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Percentage of U.S. population who are veterans in 2017 by age and gender.</a:t>
            </a:r>
          </a:p>
          <a:p>
            <a:pPr algn="l" fontAlgn="base">
              <a:buFont typeface="Arial" panose="020B0604020202020204" pitchFamily="34" charset="0"/>
              <a:buChar char="•"/>
            </a:pPr>
            <a:r>
              <a:rPr lang="en-US" b="1" i="0" dirty="0">
                <a:solidFill>
                  <a:srgbClr val="2A2A2A"/>
                </a:solidFill>
                <a:effectLst/>
                <a:latin typeface="var(--wp--preset--font-family--sans-serif)"/>
              </a:rPr>
              <a:t>The share of the U.S. population with military experience has declined, </a:t>
            </a:r>
            <a:r>
              <a:rPr lang="en-US" b="0" i="0" dirty="0">
                <a:solidFill>
                  <a:srgbClr val="2A2A2A"/>
                </a:solidFill>
                <a:effectLst/>
                <a:latin typeface="Georgia" panose="02040502050405020303" pitchFamily="18" charset="0"/>
              </a:rPr>
              <a:t>according to </a:t>
            </a:r>
            <a:r>
              <a:rPr lang="en-US" b="0" i="0" u="sng" dirty="0">
                <a:solidFill>
                  <a:srgbClr val="346EAD"/>
                </a:solidFill>
                <a:effectLst/>
                <a:latin typeface="Georgia" panose="02040502050405020303" pitchFamily="18" charset="0"/>
                <a:hlinkClick r:id="rId3"/>
              </a:rPr>
              <a:t>data from the U.S. Census Bureau</a:t>
            </a:r>
            <a:r>
              <a:rPr lang="en-US" b="0" i="0" dirty="0">
                <a:solidFill>
                  <a:srgbClr val="2A2A2A"/>
                </a:solidFill>
                <a:effectLst/>
                <a:latin typeface="Georgia" panose="02040502050405020303" pitchFamily="18" charset="0"/>
              </a:rPr>
              <a:t>. In 1980, about 18% of U.S. adults were veterans, but that share fell </a:t>
            </a:r>
            <a:r>
              <a:rPr lang="en-US" b="1" i="0" dirty="0">
                <a:solidFill>
                  <a:srgbClr val="2A2A2A"/>
                </a:solidFill>
                <a:effectLst/>
                <a:latin typeface="Georgia" panose="02040502050405020303" pitchFamily="18" charset="0"/>
              </a:rPr>
              <a:t>to 6% in 2022</a:t>
            </a:r>
            <a:r>
              <a:rPr lang="en-US" b="0" i="0" dirty="0">
                <a:solidFill>
                  <a:srgbClr val="2A2A2A"/>
                </a:solidFill>
                <a:effectLst/>
                <a:latin typeface="Georgia" panose="02040502050405020303" pitchFamily="18" charset="0"/>
              </a:rPr>
              <a:t>.</a:t>
            </a:r>
          </a:p>
          <a:p>
            <a:pPr algn="l" fontAlgn="base">
              <a:buFont typeface="Arial" panose="020B0604020202020204" pitchFamily="34" charset="0"/>
              <a:buChar char="•"/>
            </a:pPr>
            <a:r>
              <a:rPr lang="en-US" b="1" i="0" dirty="0">
                <a:solidFill>
                  <a:srgbClr val="333333"/>
                </a:solidFill>
                <a:effectLst/>
                <a:latin typeface="Roboto" panose="02000000000000000000" pitchFamily="2" charset="0"/>
              </a:rPr>
              <a:t>Among veterans, 7.3 percent are women</a:t>
            </a:r>
            <a:r>
              <a:rPr lang="en-US" b="0" i="0" dirty="0">
                <a:solidFill>
                  <a:srgbClr val="333333"/>
                </a:solidFill>
                <a:effectLst/>
                <a:latin typeface="Roboto" panose="02000000000000000000" pitchFamily="2" charset="0"/>
              </a:rPr>
              <a:t>. According to the Department of Veterans Affairs, women are the fastest-growing subpopulation within the veteran community.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dirty="0">
                <a:solidFill>
                  <a:srgbClr val="2A2A2A"/>
                </a:solidFill>
                <a:effectLst/>
                <a:latin typeface="Georgia" panose="02040502050405020303" pitchFamily="18" charset="0"/>
              </a:rPr>
              <a:t>Fewer than 120,000 World War II veterans are alive today, making up less than 1% of all living veterans.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dirty="0">
                <a:solidFill>
                  <a:srgbClr val="2A2A2A"/>
                </a:solidFill>
                <a:effectLst/>
                <a:latin typeface="Georgia" panose="02040502050405020303" pitchFamily="18" charset="0"/>
              </a:rPr>
              <a:t>Around 767,000 veterans who served during the Korean conflict in the 1940s and 1950s are alive today. They make up 4% of all living veterans.</a:t>
            </a:r>
          </a:p>
          <a:p>
            <a:pPr algn="l" fontAlgn="base">
              <a:buFont typeface="Arial" panose="020B0604020202020204" pitchFamily="34" charset="0"/>
              <a:buChar char="•"/>
            </a:pPr>
            <a:r>
              <a:rPr lang="en-US" b="1" i="0" u="sng" dirty="0">
                <a:solidFill>
                  <a:srgbClr val="000000"/>
                </a:solidFill>
                <a:effectLst/>
                <a:latin typeface="Roboto" panose="02000000000000000000" pitchFamily="2" charset="0"/>
              </a:rPr>
              <a:t>Nearly one-half (49%) of all veterans in the United States are now 65 years or older</a:t>
            </a:r>
            <a:r>
              <a:rPr lang="en-US" b="0" i="0" dirty="0">
                <a:solidFill>
                  <a:srgbClr val="000000"/>
                </a:solidFill>
                <a:effectLst/>
                <a:latin typeface="Roboto" panose="02000000000000000000" pitchFamily="2" charset="0"/>
              </a:rPr>
              <a:t>.</a:t>
            </a:r>
          </a:p>
          <a:p>
            <a:pPr lvl="1" algn="l" fontAlgn="base">
              <a:buFont typeface="Arial" panose="020B0604020202020204" pitchFamily="34" charset="0"/>
              <a:buChar char="•"/>
            </a:pPr>
            <a:r>
              <a:rPr lang="en-US" b="0" i="0" dirty="0">
                <a:solidFill>
                  <a:srgbClr val="000000"/>
                </a:solidFill>
                <a:effectLst/>
                <a:latin typeface="Roboto" panose="02000000000000000000" pitchFamily="2" charset="0"/>
              </a:rPr>
              <a:t>This means well over half are now over the age of 50!</a:t>
            </a:r>
          </a:p>
          <a:p>
            <a:pPr algn="l" fontAlgn="base">
              <a:buFont typeface="Arial" panose="020B0604020202020204" pitchFamily="34" charset="0"/>
              <a:buChar char="•"/>
            </a:pPr>
            <a:r>
              <a:rPr lang="en-US" b="0" i="0" dirty="0">
                <a:solidFill>
                  <a:srgbClr val="333333"/>
                </a:solidFill>
                <a:effectLst/>
                <a:latin typeface="Roboto" panose="02000000000000000000" pitchFamily="2" charset="0"/>
              </a:rPr>
              <a:t>The largest cohort of veterans alive in 2018 served during the Vietnam Era (6.4 million), which lasted from 1964 to 1975. The second-largest cohort of living veterans served during peacetime only (4.0 million).</a:t>
            </a:r>
          </a:p>
          <a:p>
            <a:pPr algn="l" fontAlgn="base">
              <a:buFont typeface="Arial" panose="020B0604020202020204" pitchFamily="34" charset="0"/>
              <a:buChar char="•"/>
            </a:pPr>
            <a:r>
              <a:rPr lang="en-US" b="0" i="0" dirty="0">
                <a:solidFill>
                  <a:srgbClr val="333333"/>
                </a:solidFill>
                <a:effectLst/>
                <a:latin typeface="Roboto" panose="02000000000000000000" pitchFamily="2" charset="0"/>
              </a:rPr>
              <a:t>The median age of veterans in 2018 was 65. By service period, Post-9/11 veterans were the youngest with a median age of about 37; Vietnam Era veterans had a median age of about 71; and World War II veterans were the oldest with a median age of about 93.</a:t>
            </a:r>
          </a:p>
          <a:p>
            <a:r>
              <a:rPr lang="en-US" dirty="0"/>
              <a:t>https://www.census.gov/newsroom/press-releases/2023/aging-veterans.html</a:t>
            </a:r>
          </a:p>
          <a:p>
            <a:r>
              <a:rPr lang="en-US" b="1" dirty="0"/>
              <a:t>So why does this matter to me or the USCGR?</a:t>
            </a:r>
          </a:p>
          <a:p>
            <a:endParaRPr lang="en-US" b="1" dirty="0"/>
          </a:p>
        </p:txBody>
      </p:sp>
      <p:sp>
        <p:nvSpPr>
          <p:cNvPr id="4" name="Slide Number Placeholder 3"/>
          <p:cNvSpPr>
            <a:spLocks noGrp="1"/>
          </p:cNvSpPr>
          <p:nvPr>
            <p:ph type="sldNum" sz="quarter" idx="5"/>
          </p:nvPr>
        </p:nvSpPr>
        <p:spPr/>
        <p:txBody>
          <a:bodyPr/>
          <a:lstStyle/>
          <a:p>
            <a:pPr>
              <a:defRPr/>
            </a:pPr>
            <a:fld id="{C404DD88-B3E9-456A-8E04-1E9869128508}" type="slidenum">
              <a:rPr lang="en-US" altLang="en-US" smtClean="0"/>
              <a:pPr>
                <a:defRPr/>
              </a:pPr>
              <a:t>7</a:t>
            </a:fld>
            <a:endParaRPr lang="en-US" altLang="en-US"/>
          </a:p>
        </p:txBody>
      </p:sp>
    </p:spTree>
    <p:extLst>
      <p:ext uri="{BB962C8B-B14F-4D97-AF65-F5344CB8AC3E}">
        <p14:creationId xmlns:p14="http://schemas.microsoft.com/office/powerpoint/2010/main" val="182149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40BD292-CF57-4C47-A8EE-BFD94F534C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2F34C5A-2C49-483B-91CD-3AA6345FC0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b="1" dirty="0">
                <a:ea typeface="ＭＳ Ｐゴシック" panose="020B0600070205080204" pitchFamily="34" charset="-128"/>
              </a:rPr>
              <a:t>We need to look at reality and the numbers.  We are now at 6%. </a:t>
            </a:r>
            <a:r>
              <a:rPr lang="en-US" altLang="en-US" dirty="0">
                <a:ea typeface="ＭＳ Ｐゴシック" panose="020B0600070205080204" pitchFamily="34" charset="-128"/>
              </a:rPr>
              <a:t>Sorry no updated graph from PEW.</a:t>
            </a:r>
          </a:p>
          <a:p>
            <a:r>
              <a:rPr lang="en-US" altLang="en-US" dirty="0">
                <a:ea typeface="ＭＳ Ｐゴシック" panose="020B0600070205080204" pitchFamily="34" charset="-128"/>
              </a:rPr>
              <a:t>Whom should congress represent and put priorities on? </a:t>
            </a:r>
          </a:p>
          <a:p>
            <a:r>
              <a:rPr lang="en-US" altLang="en-US" dirty="0">
                <a:ea typeface="ＭＳ Ｐゴシック" panose="020B0600070205080204" pitchFamily="34" charset="-128"/>
              </a:rPr>
              <a:t>	</a:t>
            </a:r>
            <a:r>
              <a:rPr lang="en-US" altLang="en-US" b="1" dirty="0">
                <a:ea typeface="ＭＳ Ｐゴシック" panose="020B0600070205080204" pitchFamily="34" charset="-128"/>
              </a:rPr>
              <a:t>Why prioritize or give preference to less than 6  percent of the voting population?</a:t>
            </a:r>
          </a:p>
          <a:p>
            <a:pPr marL="0" indent="0">
              <a:buFontTx/>
              <a:buNone/>
            </a:pPr>
            <a:r>
              <a:rPr lang="en-US" altLang="en-US" b="1" dirty="0">
                <a:ea typeface="ＭＳ Ｐゴシック" panose="020B0600070205080204" pitchFamily="34" charset="-128"/>
              </a:rPr>
              <a:t>Numbers matter to Congress!   How many of the members belong to ROA?  Any other military organization?  </a:t>
            </a:r>
          </a:p>
          <a:p>
            <a:pPr marL="0" indent="0">
              <a:buFontTx/>
              <a:buNone/>
            </a:pPr>
            <a:r>
              <a:rPr lang="en-US" altLang="en-US" b="1" dirty="0">
                <a:ea typeface="ＭＳ Ｐゴシック" panose="020B0600070205080204" pitchFamily="34" charset="-128"/>
              </a:rPr>
              <a:t>If non-issue for reservists why listen to that organization?</a:t>
            </a:r>
          </a:p>
          <a:p>
            <a:pPr marL="0" indent="0">
              <a:buFontTx/>
              <a:buNone/>
            </a:pPr>
            <a:r>
              <a:rPr lang="en-US" altLang="en-US" dirty="0">
                <a:ea typeface="ＭＳ Ｐゴシック" panose="020B0600070205080204" pitchFamily="34" charset="-128"/>
              </a:rPr>
              <a:t>So why do representatives care about military members or reservists? Lip service?</a:t>
            </a:r>
          </a:p>
          <a:p>
            <a:r>
              <a:rPr lang="en-US" altLang="en-US" dirty="0">
                <a:ea typeface="ＭＳ Ｐゴシック" panose="020B0600070205080204" pitchFamily="34" charset="-128"/>
              </a:rPr>
              <a:t>Military, of course, no one is going to say they are not supportive of the military.  </a:t>
            </a:r>
          </a:p>
          <a:p>
            <a:r>
              <a:rPr lang="en-US" altLang="en-US" dirty="0">
                <a:ea typeface="ＭＳ Ｐゴシック" panose="020B0600070205080204" pitchFamily="34" charset="-128"/>
              </a:rPr>
              <a:t>But what “Military members?”  Almost everyone automatically thinks of active duty. </a:t>
            </a:r>
          </a:p>
          <a:p>
            <a:r>
              <a:rPr lang="en-US" altLang="en-US" b="1" dirty="0">
                <a:ea typeface="ＭＳ Ｐゴシック" panose="020B0600070205080204" pitchFamily="34" charset="-128"/>
              </a:rPr>
              <a:t>Veteran preference! Yes, everyone loves the vets</a:t>
            </a:r>
            <a:r>
              <a:rPr lang="en-US" altLang="en-US" dirty="0">
                <a:ea typeface="ＭＳ Ｐゴシック" panose="020B0600070205080204" pitchFamily="34" charset="-128"/>
              </a:rPr>
              <a:t>.  </a:t>
            </a:r>
          </a:p>
          <a:p>
            <a:r>
              <a:rPr lang="en-US" altLang="en-US" dirty="0">
                <a:ea typeface="ＭＳ Ｐゴシック" panose="020B0600070205080204" pitchFamily="34" charset="-128"/>
              </a:rPr>
              <a:t>But what about the serving reservists? </a:t>
            </a:r>
            <a:r>
              <a:rPr lang="en-US" altLang="en-US" b="1" dirty="0">
                <a:ea typeface="ＭＳ Ｐゴシック" panose="020B0600070205080204" pitchFamily="34" charset="-128"/>
              </a:rPr>
              <a:t>What are the preferences for a serving reservist</a:t>
            </a:r>
            <a:r>
              <a:rPr lang="en-US" altLang="en-US" dirty="0">
                <a:ea typeface="ＭＳ Ｐゴシック" panose="020B0600070205080204" pitchFamily="34" charset="-128"/>
              </a:rPr>
              <a:t>? </a:t>
            </a:r>
          </a:p>
          <a:p>
            <a:r>
              <a:rPr lang="en-US" altLang="en-US" dirty="0">
                <a:ea typeface="ＭＳ Ｐゴシック" panose="020B0600070205080204" pitchFamily="34" charset="-128"/>
              </a:rPr>
              <a:t>Before the CAC card reserve members got no consideration from retailers or even military bases with a pink ID! </a:t>
            </a:r>
          </a:p>
          <a:p>
            <a:r>
              <a:rPr lang="en-US" altLang="en-US" dirty="0">
                <a:ea typeface="ＭＳ Ｐゴシック" panose="020B0600070205080204" pitchFamily="34" charset="-128"/>
              </a:rPr>
              <a:t>Hiring or promoting factors?  Look at the definition of a “veteran”.  You may </a:t>
            </a:r>
            <a:r>
              <a:rPr lang="en-US" altLang="en-US" b="1" u="sng" dirty="0">
                <a:ea typeface="ＭＳ Ｐゴシック" panose="020B0600070205080204" pitchFamily="34" charset="-128"/>
              </a:rPr>
              <a:t>not</a:t>
            </a:r>
            <a:r>
              <a:rPr lang="en-US" altLang="en-US" dirty="0">
                <a:ea typeface="ＭＳ Ｐゴシック" panose="020B0600070205080204" pitchFamily="34" charset="-128"/>
              </a:rPr>
              <a:t> qualify as a reservist without a DD214.</a:t>
            </a:r>
          </a:p>
          <a:p>
            <a:r>
              <a:rPr lang="en-US" altLang="en-US" dirty="0">
                <a:ea typeface="ＭＳ Ｐゴシック" panose="020B0600070205080204" pitchFamily="34" charset="-128"/>
              </a:rPr>
              <a:t>Do they even know how many reserve members are in their district?</a:t>
            </a:r>
          </a:p>
          <a:p>
            <a:r>
              <a:rPr lang="en-US" altLang="en-US" b="1" dirty="0">
                <a:ea typeface="ＭＳ Ｐゴシック" panose="020B0600070205080204" pitchFamily="34" charset="-128"/>
              </a:rPr>
              <a:t>Oh wait, maybe they care because they were once in the military!</a:t>
            </a:r>
          </a:p>
          <a:p>
            <a:endParaRPr lang="en-US" altLang="en-US" dirty="0">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2EC953E5-CD6D-4A95-AE87-9789B5CE4A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9CE08579-AD1B-49C6-B899-A2AE458F4509}" type="slidenum">
              <a:rPr lang="en-US" altLang="en-US" smtClean="0"/>
              <a:pPr/>
              <a:t>8</a:t>
            </a:fld>
            <a:endParaRPr lang="en-US" altLang="en-US"/>
          </a:p>
        </p:txBody>
      </p:sp>
    </p:spTree>
    <p:extLst>
      <p:ext uri="{BB962C8B-B14F-4D97-AF65-F5344CB8AC3E}">
        <p14:creationId xmlns:p14="http://schemas.microsoft.com/office/powerpoint/2010/main" val="171901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D8F428A-86E2-4650-BC07-4D0427CA19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7186737-3BB8-4524-95EA-85DD8BD72B8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altLang="en-US" dirty="0">
                <a:ea typeface="ＭＳ Ｐゴシック" panose="020B0600070205080204" pitchFamily="34" charset="-128"/>
              </a:rPr>
              <a:t>The 118th Congress is made up of 80 current members in the U.S. House of Representatives who have served or are serving in the U.S. military. </a:t>
            </a:r>
          </a:p>
          <a:p>
            <a:pPr>
              <a:defRPr/>
            </a:pPr>
            <a:r>
              <a:rPr lang="en-US" altLang="en-US" dirty="0">
                <a:ea typeface="ＭＳ Ｐゴシック" panose="020B0600070205080204" pitchFamily="34" charset="-128"/>
              </a:rPr>
              <a:t>Senate side, 17 are serving or have served in the military — Tom Cotton of Arkansas is one.</a:t>
            </a:r>
          </a:p>
          <a:p>
            <a:pPr>
              <a:defRPr/>
            </a:pPr>
            <a:r>
              <a:rPr lang="en-US" altLang="en-US" dirty="0">
                <a:ea typeface="ＭＳ Ｐゴシック" panose="020B0600070205080204" pitchFamily="34" charset="-128"/>
              </a:rPr>
              <a:t>Over the past 25 years nearly every congressional delegation has had fewer veterans than the previous group. </a:t>
            </a:r>
          </a:p>
          <a:p>
            <a:pPr>
              <a:defRPr/>
            </a:pPr>
            <a:r>
              <a:rPr lang="en-US" altLang="en-US" b="1" dirty="0">
                <a:ea typeface="ＭＳ Ｐゴシック" panose="020B0600070205080204" pitchFamily="34" charset="-128"/>
              </a:rPr>
              <a:t>Bottom line.  Not a lot of them know or understand military let alone reserve issues. </a:t>
            </a:r>
          </a:p>
          <a:p>
            <a:pPr>
              <a:defRPr/>
            </a:pPr>
            <a:r>
              <a:rPr lang="en-US" altLang="en-US" b="1" dirty="0">
                <a:ea typeface="ＭＳ Ｐゴシック" panose="020B0600070205080204" pitchFamily="34" charset="-128"/>
              </a:rPr>
              <a:t>And… The Staffers that provide input to the members average age is around 25 with NO military background or experience.</a:t>
            </a:r>
          </a:p>
          <a:p>
            <a:pPr>
              <a:defRPr/>
            </a:pPr>
            <a:endParaRPr lang="en-US" altLang="en-US" dirty="0">
              <a:ea typeface="ＭＳ Ｐゴシック" panose="020B0600070205080204" pitchFamily="34" charset="-128"/>
            </a:endParaRPr>
          </a:p>
          <a:p>
            <a:pPr>
              <a:defRPr/>
            </a:pPr>
            <a:r>
              <a:rPr lang="en-US" altLang="en-US" dirty="0">
                <a:ea typeface="ＭＳ Ｐゴシック" panose="020B0600070205080204" pitchFamily="34" charset="-128"/>
              </a:rPr>
              <a:t>Funding, pay, benefits, size of forces, how we are promoted/advanced all comes from Congress.</a:t>
            </a:r>
          </a:p>
          <a:p>
            <a:pPr>
              <a:defRPr/>
            </a:pPr>
            <a:r>
              <a:rPr lang="en-US" altLang="en-US" dirty="0">
                <a:ea typeface="ＭＳ Ｐゴシック" panose="020B0600070205080204" pitchFamily="34" charset="-128"/>
              </a:rPr>
              <a:t>WHO submits the budget?  </a:t>
            </a:r>
          </a:p>
          <a:p>
            <a:pPr>
              <a:defRPr/>
            </a:pPr>
            <a:r>
              <a:rPr lang="en-US" altLang="en-US" u="sng" dirty="0">
                <a:ea typeface="ＭＳ Ｐゴシック" panose="020B0600070205080204" pitchFamily="34" charset="-128"/>
              </a:rPr>
              <a:t>Active duty will always default to wanting a larger and stronger active component </a:t>
            </a:r>
            <a:r>
              <a:rPr lang="en-US" altLang="en-US" dirty="0">
                <a:ea typeface="ＭＳ Ｐゴシック" panose="020B0600070205080204" pitchFamily="34" charset="-128"/>
              </a:rPr>
              <a:t>over or instead of reserve items and personnel. </a:t>
            </a:r>
          </a:p>
          <a:p>
            <a:pPr>
              <a:defRPr/>
            </a:pPr>
            <a:r>
              <a:rPr lang="en-US" altLang="en-US" b="1" dirty="0">
                <a:ea typeface="ＭＳ Ｐゴシック" panose="020B0600070205080204" pitchFamily="34" charset="-128"/>
              </a:rPr>
              <a:t>Military Fellows and Legislative Assistants from every service are assigned to key members </a:t>
            </a:r>
            <a:r>
              <a:rPr lang="en-US" altLang="en-US" dirty="0">
                <a:ea typeface="ＭＳ Ｐゴシック" panose="020B0600070205080204" pitchFamily="34" charset="-128"/>
              </a:rPr>
              <a:t>and committees.  It helps, but guess which military members are selected?  Very few are reserve members, so how much do your active-duty compatriots know about reserve issues?  Or even know what they do?  </a:t>
            </a:r>
          </a:p>
          <a:p>
            <a:pPr>
              <a:defRPr/>
            </a:pPr>
            <a:r>
              <a:rPr lang="en-US" altLang="en-US" dirty="0">
                <a:ea typeface="ＭＳ Ｐゴシック" panose="020B0600070205080204" pitchFamily="34" charset="-128"/>
              </a:rPr>
              <a:t>This is why it is vital to join the active duty groups as well and educate them about reserve issues.</a:t>
            </a:r>
          </a:p>
          <a:p>
            <a:pPr>
              <a:defRPr/>
            </a:pPr>
            <a:endParaRPr lang="en-US" altLang="en-US" dirty="0">
              <a:ea typeface="ＭＳ Ｐゴシック" panose="020B0600070205080204" pitchFamily="34" charset="-128"/>
            </a:endParaRPr>
          </a:p>
          <a:p>
            <a:pPr>
              <a:defRPr/>
            </a:pPr>
            <a:r>
              <a:rPr lang="en-US" altLang="en-US" dirty="0">
                <a:ea typeface="ＭＳ Ｐゴシック" panose="020B0600070205080204" pitchFamily="34" charset="-128"/>
              </a:rPr>
              <a:t>When we talk about Congress we are talking about politics</a:t>
            </a:r>
          </a:p>
          <a:p>
            <a:pPr>
              <a:defRPr/>
            </a:pPr>
            <a:r>
              <a:rPr lang="en-US" altLang="en-US" b="1" dirty="0">
                <a:ea typeface="ＭＳ Ｐゴシック" panose="020B0600070205080204" pitchFamily="34" charset="-128"/>
              </a:rPr>
              <a:t>When you talk politics everything is local</a:t>
            </a:r>
            <a:r>
              <a:rPr lang="en-US" altLang="en-US" dirty="0">
                <a:ea typeface="ＭＳ Ｐゴシック" panose="020B0600070205080204" pitchFamily="34" charset="-128"/>
              </a:rPr>
              <a:t>!  </a:t>
            </a:r>
          </a:p>
          <a:p>
            <a:pPr>
              <a:defRPr/>
            </a:pPr>
            <a:r>
              <a:rPr lang="en-US" altLang="en-US" dirty="0">
                <a:ea typeface="ＭＳ Ｐゴシック" panose="020B0600070205080204" pitchFamily="34" charset="-128"/>
              </a:rPr>
              <a:t>Therefore to get those things such as pay and equipment you need to have some grassroots involvement or lots of money to be heard.  </a:t>
            </a:r>
          </a:p>
          <a:p>
            <a:pPr>
              <a:defRPr/>
            </a:pPr>
            <a:r>
              <a:rPr lang="en-US" altLang="en-US" dirty="0">
                <a:ea typeface="ＭＳ Ｐゴシック" panose="020B0600070205080204" pitchFamily="34" charset="-128"/>
              </a:rPr>
              <a:t>Its always money or the Squeaky wheel.  </a:t>
            </a:r>
          </a:p>
          <a:p>
            <a:pPr>
              <a:defRPr/>
            </a:pPr>
            <a:r>
              <a:rPr lang="en-US" altLang="en-US" dirty="0">
                <a:ea typeface="ＭＳ Ｐゴシック" panose="020B0600070205080204" pitchFamily="34" charset="-128"/>
              </a:rPr>
              <a:t>The Guard has	Built-in political advocates! </a:t>
            </a:r>
          </a:p>
          <a:p>
            <a:pPr>
              <a:defRPr/>
            </a:pPr>
            <a:r>
              <a:rPr lang="en-US" altLang="en-US" dirty="0">
                <a:ea typeface="ＭＳ Ｐゴシック" panose="020B0600070205080204" pitchFamily="34" charset="-128"/>
              </a:rPr>
              <a:t>Each of the 50 state Governors considers them as “theirs”! </a:t>
            </a:r>
          </a:p>
          <a:p>
            <a:pPr>
              <a:defRPr/>
            </a:pPr>
            <a:r>
              <a:rPr lang="en-US" altLang="en-US" dirty="0">
                <a:ea typeface="ＭＳ Ｐゴシック" panose="020B0600070205080204" pitchFamily="34" charset="-128"/>
              </a:rPr>
              <a:t>The State Adjutant (3-star) is a political appointee by the Governor. </a:t>
            </a:r>
          </a:p>
          <a:p>
            <a:pPr>
              <a:defRPr/>
            </a:pPr>
            <a:r>
              <a:rPr lang="en-US" altLang="en-US" dirty="0">
                <a:ea typeface="ＭＳ Ｐゴシック" panose="020B0600070205080204" pitchFamily="34" charset="-128"/>
              </a:rPr>
              <a:t>	Guard recently even got a spot on the Joint Staff!  Talk about political clout!</a:t>
            </a:r>
          </a:p>
          <a:p>
            <a:pPr>
              <a:defRPr/>
            </a:pPr>
            <a:r>
              <a:rPr lang="en-US" altLang="en-US" b="1" dirty="0">
                <a:ea typeface="ＭＳ Ｐゴシック" panose="020B0600070205080204" pitchFamily="34" charset="-128"/>
              </a:rPr>
              <a:t>So how do we get anything done for the reserve and what has been done?</a:t>
            </a:r>
          </a:p>
          <a:p>
            <a:pPr lvl="2">
              <a:defRPr/>
            </a:pPr>
            <a:endParaRPr lang="en-US" altLang="en-US" dirty="0">
              <a:ea typeface="ＭＳ Ｐゴシック" panose="020B0600070205080204" pitchFamily="34" charset="-128"/>
            </a:endParaRPr>
          </a:p>
          <a:p>
            <a:pPr>
              <a:defRPr/>
            </a:pPr>
            <a:endParaRPr lang="en-US" altLang="en-US" dirty="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9B218D36-0699-42CA-AFDD-EF1823CB4D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D5ED7D69-8A76-4B92-96CB-CA6802E6FEFE}" type="slidenum">
              <a:rPr lang="en-US" altLang="en-US" smtClean="0"/>
              <a:pPr/>
              <a:t>9</a:t>
            </a:fld>
            <a:endParaRPr lang="en-US" altLang="en-US"/>
          </a:p>
        </p:txBody>
      </p:sp>
    </p:spTree>
    <p:extLst>
      <p:ext uri="{BB962C8B-B14F-4D97-AF65-F5344CB8AC3E}">
        <p14:creationId xmlns:p14="http://schemas.microsoft.com/office/powerpoint/2010/main" val="106786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5BA8DB-654F-4552-B3F3-D6A339573B3A}"/>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EF9223EE-B7A3-4D11-B245-01C96E67EE3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0E72670-DBCB-45B2-9DC7-BD5BAF56EF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76C570-B35A-41EE-B2A3-32C4E46B89C1}"/>
              </a:ext>
            </a:extLst>
          </p:cNvPr>
          <p:cNvSpPr>
            <a:spLocks noGrp="1"/>
          </p:cNvSpPr>
          <p:nvPr>
            <p:ph type="sldNum" sz="quarter" idx="12"/>
          </p:nvPr>
        </p:nvSpPr>
        <p:spPr/>
        <p:txBody>
          <a:bodyPr/>
          <a:lstStyle>
            <a:lvl1pPr>
              <a:defRPr/>
            </a:lvl1pPr>
          </a:lstStyle>
          <a:p>
            <a:pPr>
              <a:defRPr/>
            </a:pPr>
            <a:fld id="{CD0DA68E-8156-496C-838D-EBD004C6D083}" type="slidenum">
              <a:rPr lang="en-US" altLang="en-US"/>
              <a:pPr>
                <a:defRPr/>
              </a:pPr>
              <a:t>‹#›</a:t>
            </a:fld>
            <a:endParaRPr lang="en-US" altLang="en-US"/>
          </a:p>
        </p:txBody>
      </p:sp>
    </p:spTree>
    <p:extLst>
      <p:ext uri="{BB962C8B-B14F-4D97-AF65-F5344CB8AC3E}">
        <p14:creationId xmlns:p14="http://schemas.microsoft.com/office/powerpoint/2010/main" val="346004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80951-B449-45BC-A5A2-6B8DB1F2D08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813F1EE-9CC6-4D1E-A2B7-D19DCA2503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7B0408-0783-4660-90DA-FCAA55972706}"/>
              </a:ext>
            </a:extLst>
          </p:cNvPr>
          <p:cNvSpPr>
            <a:spLocks noGrp="1"/>
          </p:cNvSpPr>
          <p:nvPr>
            <p:ph type="sldNum" sz="quarter" idx="12"/>
          </p:nvPr>
        </p:nvSpPr>
        <p:spPr/>
        <p:txBody>
          <a:bodyPr/>
          <a:lstStyle>
            <a:lvl1pPr>
              <a:defRPr/>
            </a:lvl1pPr>
          </a:lstStyle>
          <a:p>
            <a:pPr>
              <a:defRPr/>
            </a:pPr>
            <a:fld id="{2CA65D39-EEFA-4A61-B266-0BDCF04B9E60}" type="slidenum">
              <a:rPr lang="en-US" altLang="en-US"/>
              <a:pPr>
                <a:defRPr/>
              </a:pPr>
              <a:t>‹#›</a:t>
            </a:fld>
            <a:endParaRPr lang="en-US" altLang="en-US"/>
          </a:p>
        </p:txBody>
      </p:sp>
    </p:spTree>
    <p:extLst>
      <p:ext uri="{BB962C8B-B14F-4D97-AF65-F5344CB8AC3E}">
        <p14:creationId xmlns:p14="http://schemas.microsoft.com/office/powerpoint/2010/main" val="383291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0FFC16D-6EC9-4235-BA41-725EC07CE08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FD24DF5-CCEB-4A7F-A895-9ADE5475E7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B9059E-20FE-40CD-AFC5-06DE1DF3AB71}"/>
              </a:ext>
            </a:extLst>
          </p:cNvPr>
          <p:cNvSpPr>
            <a:spLocks noGrp="1"/>
          </p:cNvSpPr>
          <p:nvPr>
            <p:ph type="sldNum" sz="quarter" idx="12"/>
          </p:nvPr>
        </p:nvSpPr>
        <p:spPr/>
        <p:txBody>
          <a:bodyPr/>
          <a:lstStyle>
            <a:lvl1pPr>
              <a:defRPr/>
            </a:lvl1pPr>
          </a:lstStyle>
          <a:p>
            <a:pPr>
              <a:defRPr/>
            </a:pPr>
            <a:fld id="{26D201CC-EADA-4293-A264-578CC9D5C9E1}" type="slidenum">
              <a:rPr lang="en-US" altLang="en-US"/>
              <a:pPr>
                <a:defRPr/>
              </a:pPr>
              <a:t>‹#›</a:t>
            </a:fld>
            <a:endParaRPr lang="en-US" altLang="en-US"/>
          </a:p>
        </p:txBody>
      </p:sp>
    </p:spTree>
    <p:extLst>
      <p:ext uri="{BB962C8B-B14F-4D97-AF65-F5344CB8AC3E}">
        <p14:creationId xmlns:p14="http://schemas.microsoft.com/office/powerpoint/2010/main" val="4148038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9D57BCB-2D33-4620-B3A8-149C18A00B3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CF63415-0939-444C-81B4-97CC90A119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DF80B7-C2D5-4CB6-B13D-260D72F0B5CD}"/>
              </a:ext>
            </a:extLst>
          </p:cNvPr>
          <p:cNvSpPr>
            <a:spLocks noGrp="1"/>
          </p:cNvSpPr>
          <p:nvPr>
            <p:ph type="sldNum" sz="quarter" idx="12"/>
          </p:nvPr>
        </p:nvSpPr>
        <p:spPr/>
        <p:txBody>
          <a:bodyPr/>
          <a:lstStyle>
            <a:lvl1pPr>
              <a:defRPr/>
            </a:lvl1pPr>
          </a:lstStyle>
          <a:p>
            <a:pPr>
              <a:defRPr/>
            </a:pPr>
            <a:fld id="{58D1CAC3-A5EC-4197-BFFA-E29BA988B271}" type="slidenum">
              <a:rPr lang="en-US" altLang="en-US"/>
              <a:pPr>
                <a:defRPr/>
              </a:pPr>
              <a:t>‹#›</a:t>
            </a:fld>
            <a:endParaRPr lang="en-US" altLang="en-US"/>
          </a:p>
        </p:txBody>
      </p:sp>
    </p:spTree>
    <p:extLst>
      <p:ext uri="{BB962C8B-B14F-4D97-AF65-F5344CB8AC3E}">
        <p14:creationId xmlns:p14="http://schemas.microsoft.com/office/powerpoint/2010/main" val="10579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282BE-D22F-4DC0-BFDD-93DD725ADA0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87FC3DF-5F5F-4355-83FD-F4926E961C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C41ED7-C8DE-41BB-9B60-E266E1177CD8}"/>
              </a:ext>
            </a:extLst>
          </p:cNvPr>
          <p:cNvSpPr>
            <a:spLocks noGrp="1"/>
          </p:cNvSpPr>
          <p:nvPr>
            <p:ph type="sldNum" sz="quarter" idx="12"/>
          </p:nvPr>
        </p:nvSpPr>
        <p:spPr/>
        <p:txBody>
          <a:bodyPr/>
          <a:lstStyle>
            <a:lvl1pPr>
              <a:defRPr/>
            </a:lvl1pPr>
          </a:lstStyle>
          <a:p>
            <a:pPr>
              <a:defRPr/>
            </a:pPr>
            <a:fld id="{BCE815FD-779F-460F-9674-36574B7BE06D}" type="slidenum">
              <a:rPr lang="en-US" altLang="en-US"/>
              <a:pPr>
                <a:defRPr/>
              </a:pPr>
              <a:t>‹#›</a:t>
            </a:fld>
            <a:endParaRPr lang="en-US" altLang="en-US"/>
          </a:p>
        </p:txBody>
      </p:sp>
    </p:spTree>
    <p:extLst>
      <p:ext uri="{BB962C8B-B14F-4D97-AF65-F5344CB8AC3E}">
        <p14:creationId xmlns:p14="http://schemas.microsoft.com/office/powerpoint/2010/main" val="367276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76FC2-B76A-40C9-B93F-A3878A8A9433}"/>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AFBA388A-53DE-466B-B8D8-8E04A119AB6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FA13EA-9F74-4D60-9D9F-F1D58A8216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194610D-B84E-4459-9972-636E6FA1E2FE}"/>
              </a:ext>
            </a:extLst>
          </p:cNvPr>
          <p:cNvSpPr>
            <a:spLocks noGrp="1"/>
          </p:cNvSpPr>
          <p:nvPr>
            <p:ph type="sldNum" sz="quarter" idx="12"/>
          </p:nvPr>
        </p:nvSpPr>
        <p:spPr/>
        <p:txBody>
          <a:bodyPr/>
          <a:lstStyle>
            <a:lvl1pPr>
              <a:defRPr/>
            </a:lvl1pPr>
          </a:lstStyle>
          <a:p>
            <a:pPr>
              <a:defRPr/>
            </a:pPr>
            <a:fld id="{EC025B43-FD0A-4339-856A-90573CDFFDF0}" type="slidenum">
              <a:rPr lang="en-US" altLang="en-US"/>
              <a:pPr>
                <a:defRPr/>
              </a:pPr>
              <a:t>‹#›</a:t>
            </a:fld>
            <a:endParaRPr lang="en-US" altLang="en-US"/>
          </a:p>
        </p:txBody>
      </p:sp>
    </p:spTree>
    <p:extLst>
      <p:ext uri="{BB962C8B-B14F-4D97-AF65-F5344CB8AC3E}">
        <p14:creationId xmlns:p14="http://schemas.microsoft.com/office/powerpoint/2010/main" val="30738720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910D077-7B38-49CE-A62D-78F4E6B2231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C8C249D-C12C-4EDE-A925-58EA467196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46CBB9-5CC8-4F5B-80F9-F0813338DF86}"/>
              </a:ext>
            </a:extLst>
          </p:cNvPr>
          <p:cNvSpPr>
            <a:spLocks noGrp="1"/>
          </p:cNvSpPr>
          <p:nvPr>
            <p:ph type="sldNum" sz="quarter" idx="12"/>
          </p:nvPr>
        </p:nvSpPr>
        <p:spPr/>
        <p:txBody>
          <a:bodyPr/>
          <a:lstStyle>
            <a:lvl1pPr>
              <a:defRPr/>
            </a:lvl1pPr>
          </a:lstStyle>
          <a:p>
            <a:pPr>
              <a:defRPr/>
            </a:pPr>
            <a:fld id="{67729C81-0C1B-4EA8-B0FA-28F22513FBBC}" type="slidenum">
              <a:rPr lang="en-US" altLang="en-US"/>
              <a:pPr>
                <a:defRPr/>
              </a:pPr>
              <a:t>‹#›</a:t>
            </a:fld>
            <a:endParaRPr lang="en-US" altLang="en-US"/>
          </a:p>
        </p:txBody>
      </p:sp>
    </p:spTree>
    <p:extLst>
      <p:ext uri="{BB962C8B-B14F-4D97-AF65-F5344CB8AC3E}">
        <p14:creationId xmlns:p14="http://schemas.microsoft.com/office/powerpoint/2010/main" val="171075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6348A35-6796-493D-BA02-695F2132CC95}"/>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F84AF2A1-F28E-49F3-BB78-F8113F8A6FA5}"/>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C6F24C6F-F5A5-4048-8FB0-DA73A0CA84F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C23ED56B-9D83-4896-9C2A-282AE491F95D}"/>
              </a:ext>
            </a:extLst>
          </p:cNvPr>
          <p:cNvSpPr>
            <a:spLocks noGrp="1"/>
          </p:cNvSpPr>
          <p:nvPr>
            <p:ph type="sldNum" sz="quarter" idx="12"/>
          </p:nvPr>
        </p:nvSpPr>
        <p:spPr/>
        <p:txBody>
          <a:bodyPr/>
          <a:lstStyle>
            <a:lvl1pPr>
              <a:defRPr/>
            </a:lvl1pPr>
          </a:lstStyle>
          <a:p>
            <a:pPr>
              <a:defRPr/>
            </a:pPr>
            <a:fld id="{1D10FB40-4451-4C15-8472-C93B57847F32}" type="slidenum">
              <a:rPr lang="en-US" altLang="en-US"/>
              <a:pPr>
                <a:defRPr/>
              </a:pPr>
              <a:t>‹#›</a:t>
            </a:fld>
            <a:endParaRPr lang="en-US" altLang="en-US"/>
          </a:p>
        </p:txBody>
      </p:sp>
    </p:spTree>
    <p:extLst>
      <p:ext uri="{BB962C8B-B14F-4D97-AF65-F5344CB8AC3E}">
        <p14:creationId xmlns:p14="http://schemas.microsoft.com/office/powerpoint/2010/main" val="117321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F6DE4D5-A413-4CC3-B785-F6B22BD0001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BB49BF4-95D7-4CCB-A615-37167FDBDC0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92537B7-F70C-4B93-93CF-5F93860B71B6}"/>
              </a:ext>
            </a:extLst>
          </p:cNvPr>
          <p:cNvSpPr>
            <a:spLocks noGrp="1"/>
          </p:cNvSpPr>
          <p:nvPr>
            <p:ph type="sldNum" sz="quarter" idx="12"/>
          </p:nvPr>
        </p:nvSpPr>
        <p:spPr/>
        <p:txBody>
          <a:bodyPr/>
          <a:lstStyle>
            <a:lvl1pPr>
              <a:defRPr/>
            </a:lvl1pPr>
          </a:lstStyle>
          <a:p>
            <a:pPr>
              <a:defRPr/>
            </a:pPr>
            <a:fld id="{4B6C8880-AA0A-4F59-B0E2-5C78FDCE981B}" type="slidenum">
              <a:rPr lang="en-US" altLang="en-US"/>
              <a:pPr>
                <a:defRPr/>
              </a:pPr>
              <a:t>‹#›</a:t>
            </a:fld>
            <a:endParaRPr lang="en-US" altLang="en-US"/>
          </a:p>
        </p:txBody>
      </p:sp>
    </p:spTree>
    <p:extLst>
      <p:ext uri="{BB962C8B-B14F-4D97-AF65-F5344CB8AC3E}">
        <p14:creationId xmlns:p14="http://schemas.microsoft.com/office/powerpoint/2010/main" val="249440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BC1CB2E-7FB5-B4D9-81FE-0B535C9391DA}"/>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5E12650-5A85-4518-C68E-FA4E60E837E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E83B8F5-875F-3C83-E6B1-6E4534CDE6B7}"/>
              </a:ext>
            </a:extLst>
          </p:cNvPr>
          <p:cNvSpPr>
            <a:spLocks noGrp="1"/>
          </p:cNvSpPr>
          <p:nvPr>
            <p:ph type="sldNum" sz="quarter" idx="12"/>
          </p:nvPr>
        </p:nvSpPr>
        <p:spPr/>
        <p:txBody>
          <a:bodyPr/>
          <a:lstStyle/>
          <a:p>
            <a:pPr>
              <a:defRPr/>
            </a:pPr>
            <a:fld id="{FA95A2A7-3015-4F04-9A3B-2349CA5165A8}" type="slidenum">
              <a:rPr lang="en-US" altLang="en-US" smtClean="0"/>
              <a:pPr>
                <a:defRPr/>
              </a:pPr>
              <a:t>‹#›</a:t>
            </a:fld>
            <a:endParaRPr lang="en-US" altLang="en-US"/>
          </a:p>
        </p:txBody>
      </p:sp>
    </p:spTree>
    <p:extLst>
      <p:ext uri="{BB962C8B-B14F-4D97-AF65-F5344CB8AC3E}">
        <p14:creationId xmlns:p14="http://schemas.microsoft.com/office/powerpoint/2010/main" val="331972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21EDC8-B738-4AC8-A6A7-8D5684CE1606}"/>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3D4CF51B-FF04-4F2F-B16F-12236A21AD89}"/>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5A191AE9-E4D9-410A-B30A-B3A427F7E6C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503C8F7-CBD5-47B0-BD0F-3CC0BA97F006}"/>
              </a:ext>
            </a:extLst>
          </p:cNvPr>
          <p:cNvSpPr>
            <a:spLocks noGrp="1"/>
          </p:cNvSpPr>
          <p:nvPr>
            <p:ph type="sldNum" sz="quarter" idx="12"/>
          </p:nvPr>
        </p:nvSpPr>
        <p:spPr/>
        <p:txBody>
          <a:bodyPr/>
          <a:lstStyle>
            <a:lvl1pPr>
              <a:defRPr/>
            </a:lvl1pPr>
          </a:lstStyle>
          <a:p>
            <a:pPr>
              <a:defRPr/>
            </a:pPr>
            <a:fld id="{4E46655A-87EA-4D2F-8A69-E4C6FA0A46B5}" type="slidenum">
              <a:rPr lang="en-US" altLang="en-US"/>
              <a:pPr>
                <a:defRPr/>
              </a:pPr>
              <a:t>‹#›</a:t>
            </a:fld>
            <a:endParaRPr lang="en-US" altLang="en-US"/>
          </a:p>
        </p:txBody>
      </p:sp>
    </p:spTree>
    <p:extLst>
      <p:ext uri="{BB962C8B-B14F-4D97-AF65-F5344CB8AC3E}">
        <p14:creationId xmlns:p14="http://schemas.microsoft.com/office/powerpoint/2010/main" val="332806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CF1FFE2-6DA6-4FF2-B6B9-C4A5FF7B1CD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5EBF693-7353-43F7-9246-A234218AEF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8BD110-D473-49A3-B917-698C7BD7D150}"/>
              </a:ext>
            </a:extLst>
          </p:cNvPr>
          <p:cNvSpPr>
            <a:spLocks noGrp="1"/>
          </p:cNvSpPr>
          <p:nvPr>
            <p:ph type="sldNum" sz="quarter" idx="12"/>
          </p:nvPr>
        </p:nvSpPr>
        <p:spPr/>
        <p:txBody>
          <a:bodyPr/>
          <a:lstStyle>
            <a:lvl1pPr>
              <a:defRPr/>
            </a:lvl1pPr>
          </a:lstStyle>
          <a:p>
            <a:pPr>
              <a:defRPr/>
            </a:pPr>
            <a:fld id="{3CAC1B75-E8D0-47F4-BB23-7DC51A0995E7}" type="slidenum">
              <a:rPr lang="en-US" altLang="en-US"/>
              <a:pPr>
                <a:defRPr/>
              </a:pPr>
              <a:t>‹#›</a:t>
            </a:fld>
            <a:endParaRPr lang="en-US" altLang="en-US"/>
          </a:p>
        </p:txBody>
      </p:sp>
    </p:spTree>
    <p:extLst>
      <p:ext uri="{BB962C8B-B14F-4D97-AF65-F5344CB8AC3E}">
        <p14:creationId xmlns:p14="http://schemas.microsoft.com/office/powerpoint/2010/main" val="379906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E24F19-3CD8-42D4-8CBA-916A5EF6B4E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a:extLst>
              <a:ext uri="{FF2B5EF4-FFF2-40B4-BE49-F238E27FC236}">
                <a16:creationId xmlns:a16="http://schemas.microsoft.com/office/drawing/2014/main" id="{F13F9AC9-0C7A-450C-9F8A-DBBDADC3DDFB}"/>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F97FCDC8-7928-43A4-A317-F7DD8DB11BE3}"/>
              </a:ext>
            </a:extLst>
          </p:cNvPr>
          <p:cNvSpPr>
            <a:spLocks noGrp="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9D75D80C-DF82-43C1-AA1F-1BFE49EEA861}"/>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3">
            <a:extLst>
              <a:ext uri="{FF2B5EF4-FFF2-40B4-BE49-F238E27FC236}">
                <a16:creationId xmlns:a16="http://schemas.microsoft.com/office/drawing/2014/main" id="{6CA821F6-FC9A-4708-BBB4-096A3351A07F}"/>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latin typeface="Verdana" pitchFamily="34" charset="0"/>
                <a:ea typeface="+mn-ea"/>
              </a:defRPr>
            </a:lvl1pPr>
          </a:lstStyle>
          <a:p>
            <a:pPr>
              <a:defRPr/>
            </a:pPr>
            <a:endParaRPr lang="en-US"/>
          </a:p>
        </p:txBody>
      </p:sp>
      <p:sp>
        <p:nvSpPr>
          <p:cNvPr id="5" name="Footer Placeholder 4">
            <a:extLst>
              <a:ext uri="{FF2B5EF4-FFF2-40B4-BE49-F238E27FC236}">
                <a16:creationId xmlns:a16="http://schemas.microsoft.com/office/drawing/2014/main" id="{5A051ACD-27D1-489A-8B28-BC3B52252505}"/>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Verdana" pitchFamily="34"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403129C1-7A70-4646-A7DA-50F60E4DD971}"/>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a:defRPr/>
            </a:pPr>
            <a:fld id="{FA95A2A7-3015-4F04-9A3B-2349CA5165A8}" type="slidenum">
              <a:rPr lang="en-US" altLang="en-US"/>
              <a:pPr>
                <a:defRPr/>
              </a:pPr>
              <a:t>‹#›</a:t>
            </a:fld>
            <a:endParaRPr lang="en-US" altLang="en-US"/>
          </a:p>
        </p:txBody>
      </p:sp>
      <p:pic>
        <p:nvPicPr>
          <p:cNvPr id="1033" name="Picture 7">
            <a:extLst>
              <a:ext uri="{FF2B5EF4-FFF2-40B4-BE49-F238E27FC236}">
                <a16:creationId xmlns:a16="http://schemas.microsoft.com/office/drawing/2014/main" id="{D4BB0DBC-781F-4638-A397-53CAEFFD710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239000" y="5930900"/>
            <a:ext cx="177165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99" r:id="rId1"/>
    <p:sldLayoutId id="2147484891" r:id="rId2"/>
    <p:sldLayoutId id="2147484900" r:id="rId3"/>
    <p:sldLayoutId id="2147484892" r:id="rId4"/>
    <p:sldLayoutId id="2147484901" r:id="rId5"/>
    <p:sldLayoutId id="2147484893" r:id="rId6"/>
    <p:sldLayoutId id="2147484894" r:id="rId7"/>
    <p:sldLayoutId id="2147484902" r:id="rId8"/>
    <p:sldLayoutId id="2147484895" r:id="rId9"/>
    <p:sldLayoutId id="2147484896" r:id="rId10"/>
    <p:sldLayoutId id="2147484897" r:id="rId11"/>
    <p:sldLayoutId id="2147484898" r:id="rId12"/>
  </p:sldLayoutIdLst>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mj-cs"/>
        </a:defRPr>
      </a:lvl1pPr>
      <a:lvl2pPr algn="l" rtl="0" eaLnBrk="0" fontAlgn="base" hangingPunct="0">
        <a:spcBef>
          <a:spcPct val="0"/>
        </a:spcBef>
        <a:spcAft>
          <a:spcPct val="0"/>
        </a:spcAft>
        <a:defRPr sz="4000">
          <a:solidFill>
            <a:schemeClr val="tx2"/>
          </a:solidFill>
          <a:latin typeface="Bell MT" pitchFamily="18" charset="0"/>
          <a:ea typeface="ＭＳ Ｐゴシック" charset="0"/>
        </a:defRPr>
      </a:lvl2pPr>
      <a:lvl3pPr algn="l" rtl="0" eaLnBrk="0" fontAlgn="base" hangingPunct="0">
        <a:spcBef>
          <a:spcPct val="0"/>
        </a:spcBef>
        <a:spcAft>
          <a:spcPct val="0"/>
        </a:spcAft>
        <a:defRPr sz="4000">
          <a:solidFill>
            <a:schemeClr val="tx2"/>
          </a:solidFill>
          <a:latin typeface="Bell MT" pitchFamily="18" charset="0"/>
          <a:ea typeface="ＭＳ Ｐゴシック" charset="0"/>
        </a:defRPr>
      </a:lvl3pPr>
      <a:lvl4pPr algn="l" rtl="0" eaLnBrk="0" fontAlgn="base" hangingPunct="0">
        <a:spcBef>
          <a:spcPct val="0"/>
        </a:spcBef>
        <a:spcAft>
          <a:spcPct val="0"/>
        </a:spcAft>
        <a:defRPr sz="4000">
          <a:solidFill>
            <a:schemeClr val="tx2"/>
          </a:solidFill>
          <a:latin typeface="Bell MT" pitchFamily="18" charset="0"/>
          <a:ea typeface="ＭＳ Ｐゴシック" charset="0"/>
        </a:defRPr>
      </a:lvl4pPr>
      <a:lvl5pPr algn="l" rtl="0" eaLnBrk="0" fontAlgn="base" hangingPunct="0">
        <a:spcBef>
          <a:spcPct val="0"/>
        </a:spcBef>
        <a:spcAft>
          <a:spcPct val="0"/>
        </a:spcAft>
        <a:defRPr sz="4000">
          <a:solidFill>
            <a:schemeClr val="tx2"/>
          </a:solidFill>
          <a:latin typeface="Bell MT" pitchFamily="18" charset="0"/>
          <a:ea typeface="ＭＳ Ｐゴシック" charset="0"/>
        </a:defRPr>
      </a:lvl5pPr>
      <a:lvl6pPr marL="457200" algn="l" rtl="0" fontAlgn="base">
        <a:spcBef>
          <a:spcPct val="0"/>
        </a:spcBef>
        <a:spcAft>
          <a:spcPct val="0"/>
        </a:spcAft>
        <a:defRPr sz="4000">
          <a:solidFill>
            <a:schemeClr val="tx2"/>
          </a:solidFill>
          <a:latin typeface="Bell MT" pitchFamily="18" charset="0"/>
        </a:defRPr>
      </a:lvl6pPr>
      <a:lvl7pPr marL="914400" algn="l" rtl="0" fontAlgn="base">
        <a:spcBef>
          <a:spcPct val="0"/>
        </a:spcBef>
        <a:spcAft>
          <a:spcPct val="0"/>
        </a:spcAft>
        <a:defRPr sz="4000">
          <a:solidFill>
            <a:schemeClr val="tx2"/>
          </a:solidFill>
          <a:latin typeface="Bell MT" pitchFamily="18" charset="0"/>
        </a:defRPr>
      </a:lvl7pPr>
      <a:lvl8pPr marL="1371600" algn="l" rtl="0" fontAlgn="base">
        <a:spcBef>
          <a:spcPct val="0"/>
        </a:spcBef>
        <a:spcAft>
          <a:spcPct val="0"/>
        </a:spcAft>
        <a:defRPr sz="4000">
          <a:solidFill>
            <a:schemeClr val="tx2"/>
          </a:solidFill>
          <a:latin typeface="Bell MT" pitchFamily="18" charset="0"/>
        </a:defRPr>
      </a:lvl8pPr>
      <a:lvl9pPr marL="1828800" algn="l" rtl="0" fontAlgn="base">
        <a:spcBef>
          <a:spcPct val="0"/>
        </a:spcBef>
        <a:spcAft>
          <a:spcPct val="0"/>
        </a:spcAft>
        <a:defRPr sz="4000">
          <a:solidFill>
            <a:schemeClr val="tx2"/>
          </a:solidFill>
          <a:latin typeface="Bell MT" pitchFamily="18"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ＭＳ Ｐゴシック" charset="0"/>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eg"/></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9768-AD37-4801-B1B0-B26187AC6A55}"/>
              </a:ext>
            </a:extLst>
          </p:cNvPr>
          <p:cNvSpPr>
            <a:spLocks noGrp="1"/>
          </p:cNvSpPr>
          <p:nvPr>
            <p:ph type="ctrTitle" idx="4294967295"/>
          </p:nvPr>
        </p:nvSpPr>
        <p:spPr>
          <a:xfrm>
            <a:off x="1579563" y="509588"/>
            <a:ext cx="5829300" cy="685800"/>
          </a:xfrm>
        </p:spPr>
        <p:txBody>
          <a:bodyPr>
            <a:normAutofit fontScale="90000"/>
          </a:bodyPr>
          <a:lstStyle/>
          <a:p>
            <a:pPr algn="ctr">
              <a:defRPr/>
            </a:pPr>
            <a:r>
              <a:rPr lang="en-US" b="1" dirty="0">
                <a:solidFill>
                  <a:schemeClr val="accent1">
                    <a:lumMod val="50000"/>
                  </a:schemeClr>
                </a:solidFill>
              </a:rPr>
              <a:t>Professional Organizations</a:t>
            </a:r>
          </a:p>
        </p:txBody>
      </p:sp>
      <p:pic>
        <p:nvPicPr>
          <p:cNvPr id="8195" name="Picture 5">
            <a:extLst>
              <a:ext uri="{FF2B5EF4-FFF2-40B4-BE49-F238E27FC236}">
                <a16:creationId xmlns:a16="http://schemas.microsoft.com/office/drawing/2014/main" id="{4831B9E3-FE80-4A98-B1D6-ED7EADFC8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1123950"/>
            <a:ext cx="111601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0">
            <a:extLst>
              <a:ext uri="{FF2B5EF4-FFF2-40B4-BE49-F238E27FC236}">
                <a16:creationId xmlns:a16="http://schemas.microsoft.com/office/drawing/2014/main" id="{CCE3FF9E-6664-4B4B-816B-989F905A9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4056063"/>
            <a:ext cx="9239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2">
            <a:extLst>
              <a:ext uri="{FF2B5EF4-FFF2-40B4-BE49-F238E27FC236}">
                <a16:creationId xmlns:a16="http://schemas.microsoft.com/office/drawing/2014/main" id="{4C4E9615-D4F6-4F89-BEF6-2ED0598802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5131" y="4527550"/>
            <a:ext cx="9001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4">
            <a:extLst>
              <a:ext uri="{FF2B5EF4-FFF2-40B4-BE49-F238E27FC236}">
                <a16:creationId xmlns:a16="http://schemas.microsoft.com/office/drawing/2014/main" id="{73B25013-F9C3-49AE-B801-09D5960859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3538" y="4646613"/>
            <a:ext cx="13446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a:extLst>
              <a:ext uri="{FF2B5EF4-FFF2-40B4-BE49-F238E27FC236}">
                <a16:creationId xmlns:a16="http://schemas.microsoft.com/office/drawing/2014/main" id="{8D42416B-312B-49FD-987D-CD6BD363D2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325" y="1077913"/>
            <a:ext cx="111601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7">
            <a:extLst>
              <a:ext uri="{FF2B5EF4-FFF2-40B4-BE49-F238E27FC236}">
                <a16:creationId xmlns:a16="http://schemas.microsoft.com/office/drawing/2014/main" id="{8F4F5D4D-53F6-4CF5-B9D2-CD70129065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1726" y="2481263"/>
            <a:ext cx="136683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2">
            <a:extLst>
              <a:ext uri="{FF2B5EF4-FFF2-40B4-BE49-F238E27FC236}">
                <a16:creationId xmlns:a16="http://schemas.microsoft.com/office/drawing/2014/main" id="{D63F29BC-BEC4-4122-A1D4-27F0A0A228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9775" y="1881188"/>
            <a:ext cx="136525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4">
            <a:extLst>
              <a:ext uri="{FF2B5EF4-FFF2-40B4-BE49-F238E27FC236}">
                <a16:creationId xmlns:a16="http://schemas.microsoft.com/office/drawing/2014/main" id="{72A057C0-B490-4B6E-9261-5FC2F9876A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5788" y="1122363"/>
            <a:ext cx="12493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0">
            <a:extLst>
              <a:ext uri="{FF2B5EF4-FFF2-40B4-BE49-F238E27FC236}">
                <a16:creationId xmlns:a16="http://schemas.microsoft.com/office/drawing/2014/main" id="{CEE2819D-FE1C-47B6-A320-26D8F70E5C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89888" y="2133600"/>
            <a:ext cx="3911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33" descr="NLUS_Logo_Color.jpg">
            <a:extLst>
              <a:ext uri="{FF2B5EF4-FFF2-40B4-BE49-F238E27FC236}">
                <a16:creationId xmlns:a16="http://schemas.microsoft.com/office/drawing/2014/main" id="{44F30457-8F48-4854-B8DF-B8CE1421AF3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910263" y="2452688"/>
            <a:ext cx="11985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4">
            <a:extLst>
              <a:ext uri="{FF2B5EF4-FFF2-40B4-BE49-F238E27FC236}">
                <a16:creationId xmlns:a16="http://schemas.microsoft.com/office/drawing/2014/main" id="{8EF72C13-D0B4-4C8A-B9AD-A07CD57C71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97688" y="1122363"/>
            <a:ext cx="119856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32">
            <a:extLst>
              <a:ext uri="{FF2B5EF4-FFF2-40B4-BE49-F238E27FC236}">
                <a16:creationId xmlns:a16="http://schemas.microsoft.com/office/drawing/2014/main" id="{607C0389-3C8C-475F-8165-72D4979AE7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7538" y="4579938"/>
            <a:ext cx="887412"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35">
            <a:extLst>
              <a:ext uri="{FF2B5EF4-FFF2-40B4-BE49-F238E27FC236}">
                <a16:creationId xmlns:a16="http://schemas.microsoft.com/office/drawing/2014/main" id="{CF829A7A-0987-44EA-9C0E-12ED834DAD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37917" y="3763963"/>
            <a:ext cx="1450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37">
            <a:extLst>
              <a:ext uri="{FF2B5EF4-FFF2-40B4-BE49-F238E27FC236}">
                <a16:creationId xmlns:a16="http://schemas.microsoft.com/office/drawing/2014/main" id="{3BE9D94E-BADD-4D91-8B5C-71AA03FEE0F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79775" y="5554663"/>
            <a:ext cx="8223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39">
            <a:extLst>
              <a:ext uri="{FF2B5EF4-FFF2-40B4-BE49-F238E27FC236}">
                <a16:creationId xmlns:a16="http://schemas.microsoft.com/office/drawing/2014/main" id="{872491DA-F598-4079-ACF2-FDC8859A77B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263" y="5791200"/>
            <a:ext cx="706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41">
            <a:extLst>
              <a:ext uri="{FF2B5EF4-FFF2-40B4-BE49-F238E27FC236}">
                <a16:creationId xmlns:a16="http://schemas.microsoft.com/office/drawing/2014/main" id="{C29F03DF-BB07-4CCA-AF08-9391A27584E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29400" y="4924808"/>
            <a:ext cx="3178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45">
            <a:extLst>
              <a:ext uri="{FF2B5EF4-FFF2-40B4-BE49-F238E27FC236}">
                <a16:creationId xmlns:a16="http://schemas.microsoft.com/office/drawing/2014/main" id="{D5DEBC50-9AB3-48DE-8350-C6F09C0A1F5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40238" y="5554663"/>
            <a:ext cx="10604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47">
            <a:extLst>
              <a:ext uri="{FF2B5EF4-FFF2-40B4-BE49-F238E27FC236}">
                <a16:creationId xmlns:a16="http://schemas.microsoft.com/office/drawing/2014/main" id="{9C4A6145-D053-43B0-9A7F-C3A308E7162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36700" y="5778500"/>
            <a:ext cx="1654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51">
            <a:extLst>
              <a:ext uri="{FF2B5EF4-FFF2-40B4-BE49-F238E27FC236}">
                <a16:creationId xmlns:a16="http://schemas.microsoft.com/office/drawing/2014/main" id="{1B1E1B7E-CAD8-45B8-9D1D-5E3B1EAB5BF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14244" y="4361656"/>
            <a:ext cx="9906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53">
            <a:extLst>
              <a:ext uri="{FF2B5EF4-FFF2-40B4-BE49-F238E27FC236}">
                <a16:creationId xmlns:a16="http://schemas.microsoft.com/office/drawing/2014/main" id="{87BD952E-749D-4C09-9C39-B60A4824EA1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48325" y="5784850"/>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3">
            <a:extLst>
              <a:ext uri="{FF2B5EF4-FFF2-40B4-BE49-F238E27FC236}">
                <a16:creationId xmlns:a16="http://schemas.microsoft.com/office/drawing/2014/main" id="{A5449290-EA9F-4DF7-9CE2-C25FDA662BE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05150" y="3149600"/>
            <a:ext cx="26701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72DAD-2DAA-CC14-CADE-D23B74AD20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983F0-57EA-9ADC-B985-9A4436178D55}"/>
              </a:ext>
            </a:extLst>
          </p:cNvPr>
          <p:cNvSpPr>
            <a:spLocks noGrp="1"/>
          </p:cNvSpPr>
          <p:nvPr>
            <p:ph idx="1"/>
          </p:nvPr>
        </p:nvSpPr>
        <p:spPr>
          <a:xfrm>
            <a:off x="190500" y="1524000"/>
            <a:ext cx="8763000" cy="4876800"/>
          </a:xfrm>
        </p:spPr>
        <p:txBody>
          <a:bodyPr/>
          <a:lstStyle/>
          <a:p>
            <a:pPr eaLnBrk="1" hangingPunct="1">
              <a:lnSpc>
                <a:spcPct val="80000"/>
              </a:lnSpc>
              <a:buFont typeface="Arial" charset="0"/>
              <a:buChar char="•"/>
              <a:defRPr/>
            </a:pPr>
            <a:r>
              <a:rPr lang="en-US" dirty="0"/>
              <a:t>Got congressional </a:t>
            </a:r>
            <a:r>
              <a:rPr lang="en-US" b="1" dirty="0"/>
              <a:t>funding for Coast Guard Reserve	1941</a:t>
            </a:r>
          </a:p>
          <a:p>
            <a:pPr eaLnBrk="1" hangingPunct="1">
              <a:lnSpc>
                <a:spcPct val="80000"/>
              </a:lnSpc>
              <a:buFont typeface="Arial" charset="0"/>
              <a:buChar char="•"/>
              <a:defRPr/>
            </a:pPr>
            <a:r>
              <a:rPr lang="en-US" b="1" dirty="0"/>
              <a:t>Paid Reserve Retirement</a:t>
            </a:r>
            <a:r>
              <a:rPr lang="en-US" dirty="0"/>
              <a:t> – 20 years            		1948</a:t>
            </a:r>
          </a:p>
          <a:p>
            <a:pPr marL="0">
              <a:spcBef>
                <a:spcPts val="0"/>
              </a:spcBef>
              <a:buFont typeface="Arial" charset="0"/>
              <a:buChar char="•"/>
              <a:defRPr/>
            </a:pPr>
            <a:r>
              <a:rPr lang="en-US" dirty="0"/>
              <a:t>Thrift Saving Plan eligibility included in RC		2001</a:t>
            </a:r>
          </a:p>
          <a:p>
            <a:pPr marL="0">
              <a:spcBef>
                <a:spcPts val="0"/>
              </a:spcBef>
              <a:buFont typeface="Arial" charset="0"/>
              <a:buChar char="•"/>
              <a:defRPr/>
            </a:pPr>
            <a:r>
              <a:rPr lang="en-US" dirty="0"/>
              <a:t>Helped </a:t>
            </a:r>
            <a:r>
              <a:rPr lang="en-US" b="1" dirty="0"/>
              <a:t>extend TRICARE to all serving reservists</a:t>
            </a:r>
            <a:r>
              <a:rPr lang="en-US" dirty="0"/>
              <a:t>          	2004</a:t>
            </a:r>
          </a:p>
          <a:p>
            <a:pPr marL="0">
              <a:spcBef>
                <a:spcPts val="0"/>
              </a:spcBef>
              <a:buFont typeface="Arial" charset="0"/>
              <a:buChar char="•"/>
              <a:defRPr/>
            </a:pPr>
            <a:r>
              <a:rPr lang="en-US" dirty="0"/>
              <a:t>Supported increases of drill points: </a:t>
            </a:r>
            <a:r>
              <a:rPr lang="en-US" i="1" dirty="0"/>
              <a:t>60 to 75 in </a:t>
            </a:r>
            <a:r>
              <a:rPr lang="en-US" dirty="0"/>
              <a:t>1995; </a:t>
            </a:r>
          </a:p>
          <a:p>
            <a:pPr marL="0" indent="0">
              <a:spcBef>
                <a:spcPts val="0"/>
              </a:spcBef>
              <a:buNone/>
              <a:defRPr/>
            </a:pPr>
            <a:r>
              <a:rPr lang="en-US" i="1" dirty="0"/>
              <a:t>	75 to 90 in </a:t>
            </a:r>
            <a:r>
              <a:rPr lang="en-US" dirty="0"/>
              <a:t>2001; 	</a:t>
            </a:r>
            <a:r>
              <a:rPr lang="en-US" i="1" dirty="0"/>
              <a:t>90 to 130 in </a:t>
            </a:r>
            <a:r>
              <a:rPr lang="en-US" dirty="0"/>
              <a:t>2008</a:t>
            </a:r>
          </a:p>
          <a:p>
            <a:pPr lvl="0"/>
            <a:r>
              <a:rPr lang="en-US" dirty="0"/>
              <a:t>Passed </a:t>
            </a:r>
            <a:r>
              <a:rPr lang="en-US" b="1" dirty="0"/>
              <a:t>lowered retirement age </a:t>
            </a:r>
            <a:r>
              <a:rPr lang="en-US" dirty="0"/>
              <a:t>for combat service          	2008</a:t>
            </a:r>
          </a:p>
          <a:p>
            <a:pPr eaLnBrk="1" hangingPunct="1">
              <a:lnSpc>
                <a:spcPct val="80000"/>
              </a:lnSpc>
              <a:buFont typeface="Arial" charset="0"/>
              <a:buChar char="•"/>
              <a:defRPr/>
            </a:pPr>
            <a:r>
              <a:rPr lang="en-US" dirty="0"/>
              <a:t>Enacted gray-area retiree access to TRICARE		2010</a:t>
            </a:r>
          </a:p>
          <a:p>
            <a:pPr eaLnBrk="1" hangingPunct="1">
              <a:lnSpc>
                <a:spcPct val="80000"/>
              </a:lnSpc>
              <a:buFont typeface="Arial" charset="0"/>
              <a:buChar char="•"/>
              <a:defRPr/>
            </a:pPr>
            <a:r>
              <a:rPr lang="en-US" dirty="0"/>
              <a:t>Stopped end strength cuts for all services			2015</a:t>
            </a:r>
          </a:p>
          <a:p>
            <a:pPr eaLnBrk="1" hangingPunct="1">
              <a:lnSpc>
                <a:spcPct val="80000"/>
              </a:lnSpc>
              <a:buFont typeface="Arial" charset="0"/>
              <a:buChar char="•"/>
              <a:defRPr/>
            </a:pPr>
            <a:r>
              <a:rPr lang="en-US" dirty="0"/>
              <a:t>Began lump sum retirement benefits			2016</a:t>
            </a:r>
          </a:p>
          <a:p>
            <a:pPr>
              <a:buFont typeface="Arial" charset="0"/>
              <a:buChar char="•"/>
              <a:defRPr/>
            </a:pPr>
            <a:r>
              <a:rPr lang="en-US" b="1" dirty="0"/>
              <a:t>Equal survivor’s benefits for death on IDT as active</a:t>
            </a:r>
            <a:r>
              <a:rPr lang="en-US" dirty="0"/>
              <a:t>	2017</a:t>
            </a:r>
          </a:p>
        </p:txBody>
      </p:sp>
      <p:sp>
        <p:nvSpPr>
          <p:cNvPr id="4" name="Rectangle 2">
            <a:extLst>
              <a:ext uri="{FF2B5EF4-FFF2-40B4-BE49-F238E27FC236}">
                <a16:creationId xmlns:a16="http://schemas.microsoft.com/office/drawing/2014/main" id="{1ECDF2A6-BD5B-4139-6049-DAAE561B98FE}"/>
              </a:ext>
            </a:extLst>
          </p:cNvPr>
          <p:cNvSpPr>
            <a:spLocks noGrp="1" noChangeArrowheads="1"/>
          </p:cNvSpPr>
          <p:nvPr>
            <p:ph type="title" idx="4294967295"/>
          </p:nvPr>
        </p:nvSpPr>
        <p:spPr>
          <a:xfrm>
            <a:off x="190500" y="304800"/>
            <a:ext cx="8763000" cy="914400"/>
          </a:xfrm>
        </p:spPr>
        <p:txBody>
          <a:bodyPr>
            <a:normAutofit fontScale="90000"/>
          </a:bodyPr>
          <a:lstStyle/>
          <a:p>
            <a:pPr eaLnBrk="1" hangingPunct="1">
              <a:defRPr/>
            </a:pPr>
            <a:br>
              <a:rPr lang="en-US" sz="2400" b="1" i="1" dirty="0"/>
            </a:br>
            <a:r>
              <a:rPr lang="en-US" sz="4400" dirty="0"/>
              <a:t>Legislative Accomplishments (</a:t>
            </a:r>
            <a:r>
              <a:rPr lang="en-US" sz="4400" dirty="0">
                <a:hlinkClick r:id="rId3"/>
              </a:rPr>
              <a:t>highlights</a:t>
            </a:r>
            <a:r>
              <a:rPr lang="en-US" sz="4400" dirty="0"/>
              <a:t>)</a:t>
            </a:r>
          </a:p>
        </p:txBody>
      </p:sp>
    </p:spTree>
    <p:extLst>
      <p:ext uri="{BB962C8B-B14F-4D97-AF65-F5344CB8AC3E}">
        <p14:creationId xmlns:p14="http://schemas.microsoft.com/office/powerpoint/2010/main" val="362615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1DA0A-75E4-4F26-8AE8-34A81B3ADAC8}"/>
              </a:ext>
            </a:extLst>
          </p:cNvPr>
          <p:cNvSpPr>
            <a:spLocks noGrp="1"/>
          </p:cNvSpPr>
          <p:nvPr>
            <p:ph idx="1"/>
          </p:nvPr>
        </p:nvSpPr>
        <p:spPr>
          <a:xfrm>
            <a:off x="190500" y="1066800"/>
            <a:ext cx="8763000" cy="5486400"/>
          </a:xfrm>
        </p:spPr>
        <p:txBody>
          <a:bodyPr/>
          <a:lstStyle/>
          <a:p>
            <a:pPr algn="l">
              <a:buFont typeface="Arial" panose="020B0604020202020204" pitchFamily="34" charset="0"/>
              <a:buChar char="•"/>
            </a:pPr>
            <a:r>
              <a:rPr lang="en-US" b="1" i="0" dirty="0">
                <a:solidFill>
                  <a:srgbClr val="000000"/>
                </a:solidFill>
                <a:effectLst/>
                <a:latin typeface="Merriweather" panose="00000500000000000000" pitchFamily="2" charset="0"/>
              </a:rPr>
              <a:t>Extended TRICARE Reserve Select </a:t>
            </a:r>
            <a:r>
              <a:rPr lang="en-US" b="0" i="0" dirty="0">
                <a:solidFill>
                  <a:srgbClr val="000000"/>
                </a:solidFill>
                <a:effectLst/>
                <a:latin typeface="Merriweather" panose="00000500000000000000" pitchFamily="2" charset="0"/>
              </a:rPr>
              <a:t>coverage for survivors of reserve component service members from six months to three years (effective Oct. 1, 2025).</a:t>
            </a:r>
          </a:p>
          <a:p>
            <a:pPr algn="l">
              <a:buFont typeface="Arial" panose="020B0604020202020204" pitchFamily="34" charset="0"/>
              <a:buChar char="•"/>
            </a:pPr>
            <a:r>
              <a:rPr lang="en-US" b="0" i="0" dirty="0">
                <a:solidFill>
                  <a:srgbClr val="000000"/>
                </a:solidFill>
                <a:effectLst/>
                <a:latin typeface="Merriweather" panose="00000500000000000000" pitchFamily="2" charset="0"/>
              </a:rPr>
              <a:t>Provided </a:t>
            </a:r>
            <a:r>
              <a:rPr lang="en-US" b="1" i="0" dirty="0">
                <a:solidFill>
                  <a:srgbClr val="000000"/>
                </a:solidFill>
                <a:effectLst/>
                <a:latin typeface="Merriweather" panose="00000500000000000000" pitchFamily="2" charset="0"/>
              </a:rPr>
              <a:t>full parental leave parity </a:t>
            </a:r>
            <a:r>
              <a:rPr lang="en-US" b="0" i="0" dirty="0">
                <a:solidFill>
                  <a:srgbClr val="000000"/>
                </a:solidFill>
                <a:effectLst/>
                <a:latin typeface="Merriweather" panose="00000500000000000000" pitchFamily="2" charset="0"/>
              </a:rPr>
              <a:t>by giving reserve component parents adopting a child or accepting the placement of a child for long-term foster care 12 weeks of leave.</a:t>
            </a:r>
          </a:p>
          <a:p>
            <a:pPr algn="l">
              <a:buFont typeface="Arial" panose="020B0604020202020204" pitchFamily="34" charset="0"/>
              <a:buChar char="•"/>
            </a:pPr>
            <a:r>
              <a:rPr lang="en-US" b="0" i="0" dirty="0">
                <a:solidFill>
                  <a:srgbClr val="000000"/>
                </a:solidFill>
                <a:effectLst/>
                <a:latin typeface="Merriweather" panose="00000500000000000000" pitchFamily="2" charset="0"/>
              </a:rPr>
              <a:t>Authorized the FY 2024 National Guard and Reserve Equipment Account at $1,000,000,000.</a:t>
            </a:r>
          </a:p>
          <a:p>
            <a:pPr algn="l">
              <a:buFont typeface="Arial" panose="020B0604020202020204" pitchFamily="34" charset="0"/>
              <a:buChar char="•"/>
            </a:pPr>
            <a:r>
              <a:rPr lang="en-US" b="1" i="0" dirty="0">
                <a:solidFill>
                  <a:srgbClr val="000000"/>
                </a:solidFill>
                <a:effectLst/>
                <a:latin typeface="Merriweather" panose="00000500000000000000" pitchFamily="2" charset="0"/>
              </a:rPr>
              <a:t>Increased the accession bonus</a:t>
            </a:r>
            <a:r>
              <a:rPr lang="en-US" b="0" i="0" dirty="0">
                <a:solidFill>
                  <a:srgbClr val="000000"/>
                </a:solidFill>
                <a:effectLst/>
                <a:latin typeface="Merriweather" panose="00000500000000000000" pitchFamily="2" charset="0"/>
              </a:rPr>
              <a:t> for Reserve and National Guard nurses from $20,000 to $40,000.</a:t>
            </a:r>
          </a:p>
          <a:p>
            <a:pPr eaLnBrk="1" hangingPunct="1">
              <a:lnSpc>
                <a:spcPct val="80000"/>
              </a:lnSpc>
              <a:buFont typeface="Arial" charset="0"/>
              <a:buChar char="•"/>
              <a:defRPr/>
            </a:pPr>
            <a:r>
              <a:rPr lang="en-US" sz="2400" b="0" i="0" dirty="0">
                <a:solidFill>
                  <a:srgbClr val="000000"/>
                </a:solidFill>
                <a:effectLst/>
                <a:latin typeface="Merriweather" panose="00000500000000000000" pitchFamily="2" charset="0"/>
              </a:rPr>
              <a:t>Delivered </a:t>
            </a:r>
            <a:r>
              <a:rPr lang="en-US" sz="2400" b="1" i="0" dirty="0">
                <a:solidFill>
                  <a:srgbClr val="000000"/>
                </a:solidFill>
                <a:effectLst/>
                <a:latin typeface="Merriweather" panose="00000500000000000000" pitchFamily="2" charset="0"/>
              </a:rPr>
              <a:t>dual basic allowance for housing for single reserve component service members on active duty </a:t>
            </a:r>
            <a:r>
              <a:rPr lang="en-US" sz="2400" b="0" i="0" dirty="0">
                <a:solidFill>
                  <a:srgbClr val="000000"/>
                </a:solidFill>
                <a:effectLst/>
                <a:latin typeface="Merriweather" panose="00000500000000000000" pitchFamily="2" charset="0"/>
              </a:rPr>
              <a:t>for training from 140 days to fewer than 365.</a:t>
            </a:r>
          </a:p>
          <a:p>
            <a:pPr eaLnBrk="1" hangingPunct="1">
              <a:lnSpc>
                <a:spcPct val="80000"/>
              </a:lnSpc>
              <a:buFont typeface="Arial" charset="0"/>
              <a:buChar char="•"/>
              <a:defRPr/>
            </a:pPr>
            <a:endParaRPr lang="en-US" dirty="0"/>
          </a:p>
        </p:txBody>
      </p:sp>
      <p:sp>
        <p:nvSpPr>
          <p:cNvPr id="4" name="Rectangle 2">
            <a:extLst>
              <a:ext uri="{FF2B5EF4-FFF2-40B4-BE49-F238E27FC236}">
                <a16:creationId xmlns:a16="http://schemas.microsoft.com/office/drawing/2014/main" id="{7036CC9F-7A24-43DF-843C-9AB90AAF82DD}"/>
              </a:ext>
            </a:extLst>
          </p:cNvPr>
          <p:cNvSpPr>
            <a:spLocks noGrp="1" noChangeArrowheads="1"/>
          </p:cNvSpPr>
          <p:nvPr>
            <p:ph type="title" idx="4294967295"/>
          </p:nvPr>
        </p:nvSpPr>
        <p:spPr>
          <a:xfrm>
            <a:off x="359535" y="152400"/>
            <a:ext cx="8763000" cy="914400"/>
          </a:xfrm>
        </p:spPr>
        <p:txBody>
          <a:bodyPr>
            <a:normAutofit fontScale="90000"/>
          </a:bodyPr>
          <a:lstStyle/>
          <a:p>
            <a:pPr algn="ctr" eaLnBrk="1" hangingPunct="1">
              <a:defRPr/>
            </a:pPr>
            <a:br>
              <a:rPr lang="en-US" sz="2400" b="1" i="1" dirty="0"/>
            </a:br>
            <a:r>
              <a:rPr lang="en-US" sz="4400" dirty="0"/>
              <a:t>Legislative Accomplishments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1DA0A-75E4-4F26-8AE8-34A81B3ADAC8}"/>
              </a:ext>
            </a:extLst>
          </p:cNvPr>
          <p:cNvSpPr>
            <a:spLocks noGrp="1"/>
          </p:cNvSpPr>
          <p:nvPr>
            <p:ph idx="1"/>
          </p:nvPr>
        </p:nvSpPr>
        <p:spPr>
          <a:xfrm>
            <a:off x="190500" y="1219200"/>
            <a:ext cx="8763000" cy="5486400"/>
          </a:xfrm>
        </p:spPr>
        <p:txBody>
          <a:bodyPr/>
          <a:lstStyle/>
          <a:p>
            <a:pPr algn="l">
              <a:buFont typeface="Arial" panose="020B0604020202020204" pitchFamily="34" charset="0"/>
              <a:buChar char="•"/>
            </a:pPr>
            <a:r>
              <a:rPr lang="en-US" sz="2100" b="1" i="0" dirty="0">
                <a:solidFill>
                  <a:srgbClr val="000000"/>
                </a:solidFill>
                <a:effectLst/>
                <a:latin typeface="Merriweather" panose="00000500000000000000" pitchFamily="2" charset="0"/>
              </a:rPr>
              <a:t>Eliminated the backlog of hundreds of held military promotions.</a:t>
            </a:r>
          </a:p>
          <a:p>
            <a:pPr algn="l">
              <a:buFont typeface="Arial" panose="020B0604020202020204" pitchFamily="34" charset="0"/>
              <a:buChar char="•"/>
            </a:pPr>
            <a:r>
              <a:rPr lang="en-US" sz="2100" b="0" i="0" dirty="0">
                <a:solidFill>
                  <a:srgbClr val="000000"/>
                </a:solidFill>
                <a:effectLst/>
                <a:latin typeface="Merriweather" panose="00000500000000000000" pitchFamily="2" charset="0"/>
              </a:rPr>
              <a:t>Secured the service-wide grounding of the fatally flawed CV-22 Osprey.</a:t>
            </a:r>
          </a:p>
          <a:p>
            <a:pPr algn="l">
              <a:buFont typeface="Arial" panose="020B0604020202020204" pitchFamily="34" charset="0"/>
              <a:buChar char="•"/>
            </a:pPr>
            <a:r>
              <a:rPr lang="en-US" sz="2100" b="0" i="0" dirty="0">
                <a:solidFill>
                  <a:srgbClr val="000000"/>
                </a:solidFill>
                <a:effectLst/>
                <a:latin typeface="Merriweather" panose="00000500000000000000" pitchFamily="2" charset="0"/>
              </a:rPr>
              <a:t>Advanced amendments to USERRA by securing a favorable House Veterans Affairs Committee report on H.R.3943, the </a:t>
            </a:r>
            <a:r>
              <a:rPr lang="en-US" sz="2100" b="1" i="1" dirty="0">
                <a:solidFill>
                  <a:srgbClr val="000000"/>
                </a:solidFill>
                <a:effectLst/>
                <a:latin typeface="Merriweather" panose="00000500000000000000" pitchFamily="2" charset="0"/>
              </a:rPr>
              <a:t>Servicemember Employment Protection Act</a:t>
            </a:r>
            <a:r>
              <a:rPr lang="en-US" sz="2100" b="0" i="0" dirty="0">
                <a:solidFill>
                  <a:srgbClr val="000000"/>
                </a:solidFill>
                <a:effectLst/>
                <a:latin typeface="Merriweather" panose="00000500000000000000" pitchFamily="2" charset="0"/>
              </a:rPr>
              <a:t>.</a:t>
            </a:r>
          </a:p>
          <a:p>
            <a:pPr algn="l">
              <a:buFont typeface="Arial" panose="020B0604020202020204" pitchFamily="34" charset="0"/>
              <a:buChar char="•"/>
            </a:pPr>
            <a:r>
              <a:rPr lang="en-US" sz="2100" b="0" i="0" dirty="0">
                <a:solidFill>
                  <a:srgbClr val="000000"/>
                </a:solidFill>
                <a:effectLst/>
                <a:latin typeface="Merriweather" panose="00000500000000000000" pitchFamily="2" charset="0"/>
              </a:rPr>
              <a:t>Extended the reserve component exemption from the presumption of abuse means test under Chapter 7 bankruptcy until 2027 with the codification of H.R.3315/S.3328, the </a:t>
            </a:r>
            <a:r>
              <a:rPr lang="en-US" sz="2100" b="0" i="1" dirty="0">
                <a:solidFill>
                  <a:srgbClr val="000000"/>
                </a:solidFill>
                <a:effectLst/>
                <a:latin typeface="Merriweather" panose="00000500000000000000" pitchFamily="2" charset="0"/>
              </a:rPr>
              <a:t>National Guard and Reservists Debt Relief Act</a:t>
            </a:r>
            <a:r>
              <a:rPr lang="en-US" sz="2100" b="0" i="0" dirty="0">
                <a:solidFill>
                  <a:srgbClr val="000000"/>
                </a:solidFill>
                <a:effectLst/>
                <a:latin typeface="Merriweather" panose="00000500000000000000" pitchFamily="2" charset="0"/>
              </a:rPr>
              <a:t>.</a:t>
            </a:r>
          </a:p>
          <a:p>
            <a:pPr algn="l">
              <a:buFont typeface="Arial" panose="020B0604020202020204" pitchFamily="34" charset="0"/>
              <a:buChar char="•"/>
            </a:pPr>
            <a:r>
              <a:rPr lang="en-US" sz="2100" b="1" i="0" dirty="0">
                <a:solidFill>
                  <a:srgbClr val="000000"/>
                </a:solidFill>
                <a:effectLst/>
                <a:latin typeface="Merriweather" panose="00000500000000000000" pitchFamily="2" charset="0"/>
              </a:rPr>
              <a:t>Directly influenced the introduction of 13 bills</a:t>
            </a:r>
            <a:r>
              <a:rPr lang="en-US" sz="2100" b="0" i="0" dirty="0">
                <a:solidFill>
                  <a:srgbClr val="000000"/>
                </a:solidFill>
                <a:effectLst/>
                <a:latin typeface="Merriweather" panose="00000500000000000000" pitchFamily="2" charset="0"/>
              </a:rPr>
              <a:t>, including the most significant benefits parity package in history for the U.S. Public Health Service Ready Reserve.</a:t>
            </a:r>
          </a:p>
          <a:p>
            <a:pPr eaLnBrk="1" hangingPunct="1">
              <a:lnSpc>
                <a:spcPct val="80000"/>
              </a:lnSpc>
              <a:buFont typeface="Arial" charset="0"/>
              <a:buChar char="•"/>
              <a:defRPr/>
            </a:pPr>
            <a:endParaRPr lang="en-US" dirty="0"/>
          </a:p>
        </p:txBody>
      </p:sp>
      <p:sp>
        <p:nvSpPr>
          <p:cNvPr id="4" name="Rectangle 2">
            <a:extLst>
              <a:ext uri="{FF2B5EF4-FFF2-40B4-BE49-F238E27FC236}">
                <a16:creationId xmlns:a16="http://schemas.microsoft.com/office/drawing/2014/main" id="{7036CC9F-7A24-43DF-843C-9AB90AAF82DD}"/>
              </a:ext>
            </a:extLst>
          </p:cNvPr>
          <p:cNvSpPr>
            <a:spLocks noGrp="1" noChangeArrowheads="1"/>
          </p:cNvSpPr>
          <p:nvPr>
            <p:ph type="title" idx="4294967295"/>
          </p:nvPr>
        </p:nvSpPr>
        <p:spPr>
          <a:xfrm>
            <a:off x="369194" y="152400"/>
            <a:ext cx="8763000" cy="914400"/>
          </a:xfrm>
        </p:spPr>
        <p:txBody>
          <a:bodyPr>
            <a:normAutofit fontScale="90000"/>
          </a:bodyPr>
          <a:lstStyle/>
          <a:p>
            <a:pPr algn="ctr" eaLnBrk="1" hangingPunct="1">
              <a:defRPr/>
            </a:pPr>
            <a:br>
              <a:rPr lang="en-US" sz="2400" b="1" i="1" dirty="0"/>
            </a:br>
            <a:r>
              <a:rPr lang="en-US" sz="4400" dirty="0"/>
              <a:t>Legislative Accomplishments 2023</a:t>
            </a:r>
          </a:p>
        </p:txBody>
      </p:sp>
    </p:spTree>
    <p:extLst>
      <p:ext uri="{BB962C8B-B14F-4D97-AF65-F5344CB8AC3E}">
        <p14:creationId xmlns:p14="http://schemas.microsoft.com/office/powerpoint/2010/main" val="563010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5051-3A1D-4867-AAD4-5A3CE73B6A83}"/>
              </a:ext>
            </a:extLst>
          </p:cNvPr>
          <p:cNvSpPr>
            <a:spLocks noGrp="1"/>
          </p:cNvSpPr>
          <p:nvPr>
            <p:ph type="title" idx="4294967295"/>
          </p:nvPr>
        </p:nvSpPr>
        <p:spPr>
          <a:xfrm>
            <a:off x="142084" y="973667"/>
            <a:ext cx="6019800" cy="990600"/>
          </a:xfrm>
        </p:spPr>
        <p:txBody>
          <a:bodyPr/>
          <a:lstStyle/>
          <a:p>
            <a:pPr>
              <a:defRPr/>
            </a:pPr>
            <a:r>
              <a:rPr lang="en-US" dirty="0"/>
              <a:t>ROA Policy Portfolio</a:t>
            </a:r>
          </a:p>
        </p:txBody>
      </p:sp>
      <p:sp>
        <p:nvSpPr>
          <p:cNvPr id="32771" name="Content Placeholder 2">
            <a:extLst>
              <a:ext uri="{FF2B5EF4-FFF2-40B4-BE49-F238E27FC236}">
                <a16:creationId xmlns:a16="http://schemas.microsoft.com/office/drawing/2014/main" id="{B6FB6B18-42FE-4E43-999C-6EB286B9C024}"/>
              </a:ext>
            </a:extLst>
          </p:cNvPr>
          <p:cNvSpPr>
            <a:spLocks noGrp="1"/>
          </p:cNvSpPr>
          <p:nvPr>
            <p:ph idx="1"/>
          </p:nvPr>
        </p:nvSpPr>
        <p:spPr>
          <a:xfrm>
            <a:off x="304800" y="2371493"/>
            <a:ext cx="7721600" cy="3678470"/>
          </a:xfrm>
        </p:spPr>
        <p:txBody>
          <a:bodyPr/>
          <a:lstStyle/>
          <a:p>
            <a:r>
              <a:rPr lang="en-US" altLang="en-US" b="1" u="sng" dirty="0">
                <a:ea typeface="ＭＳ Ｐゴシック" panose="020B0600070205080204" pitchFamily="34" charset="-128"/>
              </a:rPr>
              <a:t>Issues</a:t>
            </a:r>
          </a:p>
          <a:p>
            <a:pPr algn="l">
              <a:buFont typeface="+mj-lt"/>
              <a:buAutoNum type="arabicPeriod"/>
            </a:pPr>
            <a:r>
              <a:rPr lang="en-US" sz="2400" b="0" i="0" dirty="0">
                <a:solidFill>
                  <a:srgbClr val="000000"/>
                </a:solidFill>
                <a:effectLst/>
                <a:latin typeface="Arial" panose="020B0604020202020204" pitchFamily="34" charset="0"/>
              </a:rPr>
              <a:t> </a:t>
            </a:r>
            <a:r>
              <a:rPr lang="en-US" sz="2000" b="0" i="0" dirty="0">
                <a:solidFill>
                  <a:srgbClr val="000000"/>
                </a:solidFill>
                <a:effectLst/>
                <a:latin typeface="Arial" panose="020B0604020202020204" pitchFamily="34" charset="0"/>
              </a:rPr>
              <a:t>Ensuring the</a:t>
            </a:r>
            <a:r>
              <a:rPr lang="en-US" sz="2000" b="0" i="0" dirty="0">
                <a:solidFill>
                  <a:srgbClr val="585858"/>
                </a:solidFill>
                <a:effectLst/>
                <a:latin typeface="Arial" panose="020B0604020202020204" pitchFamily="34" charset="0"/>
              </a:rPr>
              <a:t> </a:t>
            </a:r>
            <a:r>
              <a:rPr lang="en-US" sz="2000" b="1" i="1" dirty="0">
                <a:solidFill>
                  <a:srgbClr val="E74C3C"/>
                </a:solidFill>
                <a:effectLst/>
                <a:latin typeface="Roboto" panose="02000000000000000000" pitchFamily="2" charset="0"/>
              </a:rPr>
              <a:t>transition</a:t>
            </a:r>
            <a:r>
              <a:rPr lang="en-US" sz="2000" b="0" i="0" dirty="0">
                <a:solidFill>
                  <a:srgbClr val="585858"/>
                </a:solidFill>
                <a:effectLst/>
                <a:latin typeface="Arial" panose="020B0604020202020204" pitchFamily="34" charset="0"/>
              </a:rPr>
              <a:t> </a:t>
            </a:r>
            <a:r>
              <a:rPr lang="en-US" sz="2000" b="0" i="0" dirty="0">
                <a:solidFill>
                  <a:srgbClr val="000000"/>
                </a:solidFill>
                <a:effectLst/>
                <a:latin typeface="Arial" panose="020B0604020202020204" pitchFamily="34" charset="0"/>
              </a:rPr>
              <a:t>from a strategic to an operational reserve is reinforced by modernized law, policy, and execution.</a:t>
            </a:r>
            <a:endParaRPr lang="en-US" sz="2000" b="0" i="0" dirty="0">
              <a:solidFill>
                <a:srgbClr val="585858"/>
              </a:solidFill>
              <a:effectLst/>
              <a:latin typeface="Roboto" panose="02000000000000000000" pitchFamily="2" charset="0"/>
            </a:endParaRPr>
          </a:p>
          <a:p>
            <a:pPr algn="l">
              <a:buFont typeface="+mj-lt"/>
              <a:buAutoNum type="arabicPeriod"/>
            </a:pPr>
            <a:r>
              <a:rPr lang="en-US" sz="2000" b="0" i="0" dirty="0">
                <a:solidFill>
                  <a:srgbClr val="000000"/>
                </a:solidFill>
                <a:effectLst/>
                <a:latin typeface="Arial" panose="020B0604020202020204" pitchFamily="34" charset="0"/>
              </a:rPr>
              <a:t>Ensuring seamless</a:t>
            </a:r>
            <a:r>
              <a:rPr lang="en-US" sz="2000" b="0" i="0" dirty="0">
                <a:solidFill>
                  <a:srgbClr val="585858"/>
                </a:solidFill>
                <a:effectLst/>
                <a:latin typeface="Arial" panose="020B0604020202020204" pitchFamily="34" charset="0"/>
              </a:rPr>
              <a:t> </a:t>
            </a:r>
            <a:r>
              <a:rPr lang="en-US" sz="2000" b="1" i="1" dirty="0">
                <a:solidFill>
                  <a:srgbClr val="E74C3C"/>
                </a:solidFill>
                <a:effectLst/>
                <a:latin typeface="Roboto" panose="02000000000000000000" pitchFamily="2" charset="0"/>
              </a:rPr>
              <a:t>transitions</a:t>
            </a:r>
            <a:r>
              <a:rPr lang="en-US" sz="2000" b="0" i="0" dirty="0">
                <a:solidFill>
                  <a:srgbClr val="E74C3C"/>
                </a:solidFill>
                <a:effectLst/>
                <a:latin typeface="Arial" panose="020B0604020202020204" pitchFamily="34" charset="0"/>
              </a:rPr>
              <a:t> </a:t>
            </a:r>
            <a:r>
              <a:rPr lang="en-US" sz="2000" b="0" i="0" dirty="0">
                <a:solidFill>
                  <a:srgbClr val="000000"/>
                </a:solidFill>
                <a:effectLst/>
                <a:latin typeface="Arial" panose="020B0604020202020204" pitchFamily="34" charset="0"/>
              </a:rPr>
              <a:t>for component interoperability.</a:t>
            </a:r>
            <a:endParaRPr lang="en-US" sz="2000" b="0" i="0" dirty="0">
              <a:solidFill>
                <a:srgbClr val="585858"/>
              </a:solidFill>
              <a:effectLst/>
              <a:latin typeface="Roboto" panose="02000000000000000000" pitchFamily="2" charset="0"/>
            </a:endParaRPr>
          </a:p>
          <a:p>
            <a:pPr algn="l">
              <a:buFont typeface="+mj-lt"/>
              <a:buAutoNum type="arabicPeriod"/>
            </a:pPr>
            <a:r>
              <a:rPr lang="en-US" sz="2000" b="0" i="0" dirty="0">
                <a:solidFill>
                  <a:srgbClr val="000000"/>
                </a:solidFill>
                <a:effectLst/>
                <a:latin typeface="Arial" panose="020B0604020202020204" pitchFamily="34" charset="0"/>
              </a:rPr>
              <a:t>Ensuring seamless</a:t>
            </a:r>
            <a:r>
              <a:rPr lang="en-US" sz="2000" b="0" i="0" dirty="0">
                <a:solidFill>
                  <a:srgbClr val="585858"/>
                </a:solidFill>
                <a:effectLst/>
                <a:latin typeface="Arial" panose="020B0604020202020204" pitchFamily="34" charset="0"/>
              </a:rPr>
              <a:t> </a:t>
            </a:r>
            <a:r>
              <a:rPr lang="en-US" sz="2000" b="1" i="1" dirty="0">
                <a:solidFill>
                  <a:srgbClr val="E74C3C"/>
                </a:solidFill>
                <a:effectLst/>
                <a:latin typeface="Roboto" panose="02000000000000000000" pitchFamily="2" charset="0"/>
              </a:rPr>
              <a:t>transitions</a:t>
            </a:r>
            <a:r>
              <a:rPr lang="en-US" sz="2000" b="0" i="0" dirty="0">
                <a:solidFill>
                  <a:srgbClr val="585858"/>
                </a:solidFill>
                <a:effectLst/>
                <a:latin typeface="Arial" panose="020B0604020202020204" pitchFamily="34" charset="0"/>
              </a:rPr>
              <a:t> </a:t>
            </a:r>
            <a:r>
              <a:rPr lang="en-US" sz="2000" b="0" i="0" dirty="0">
                <a:solidFill>
                  <a:srgbClr val="000000"/>
                </a:solidFill>
                <a:effectLst/>
                <a:latin typeface="Arial" panose="020B0604020202020204" pitchFamily="34" charset="0"/>
              </a:rPr>
              <a:t>for capability interoperability.</a:t>
            </a:r>
            <a:endParaRPr lang="en-US" sz="2000" b="0" i="0" dirty="0">
              <a:solidFill>
                <a:srgbClr val="585858"/>
              </a:solidFill>
              <a:effectLst/>
              <a:latin typeface="Roboto" panose="02000000000000000000" pitchFamily="2" charset="0"/>
            </a:endParaRPr>
          </a:p>
          <a:p>
            <a:pPr algn="l">
              <a:buFont typeface="+mj-lt"/>
              <a:buAutoNum type="arabicPeriod"/>
            </a:pPr>
            <a:r>
              <a:rPr lang="en-US" sz="2000" b="0" i="0" dirty="0">
                <a:solidFill>
                  <a:srgbClr val="000000"/>
                </a:solidFill>
                <a:effectLst/>
                <a:latin typeface="Arial" panose="020B0604020202020204" pitchFamily="34" charset="0"/>
              </a:rPr>
              <a:t>Eliminating discontinuities in</a:t>
            </a:r>
            <a:r>
              <a:rPr lang="en-US" sz="2000" b="0" i="0" dirty="0">
                <a:solidFill>
                  <a:srgbClr val="585858"/>
                </a:solidFill>
                <a:effectLst/>
                <a:latin typeface="Arial" panose="020B0604020202020204" pitchFamily="34" charset="0"/>
              </a:rPr>
              <a:t> </a:t>
            </a:r>
            <a:r>
              <a:rPr lang="en-US" sz="2000" b="1" i="1" dirty="0">
                <a:solidFill>
                  <a:srgbClr val="E74C3C"/>
                </a:solidFill>
                <a:effectLst/>
                <a:latin typeface="Roboto" panose="02000000000000000000" pitchFamily="2" charset="0"/>
              </a:rPr>
              <a:t>transitions</a:t>
            </a:r>
            <a:r>
              <a:rPr lang="en-US" sz="2000" b="1" i="1" dirty="0">
                <a:solidFill>
                  <a:srgbClr val="585858"/>
                </a:solidFill>
                <a:effectLst/>
                <a:latin typeface="Roboto" panose="02000000000000000000" pitchFamily="2" charset="0"/>
              </a:rPr>
              <a:t> </a:t>
            </a:r>
            <a:r>
              <a:rPr lang="en-US" sz="2000" b="0" i="0" dirty="0">
                <a:solidFill>
                  <a:srgbClr val="000000"/>
                </a:solidFill>
                <a:effectLst/>
                <a:latin typeface="Arial" panose="020B0604020202020204" pitchFamily="34" charset="0"/>
              </a:rPr>
              <a:t>between health care plans for Reserve and National Guard service members, their survivors, and "gray area" retirees.</a:t>
            </a:r>
            <a:endParaRPr lang="en-US" sz="2000" b="0" i="0" dirty="0">
              <a:solidFill>
                <a:srgbClr val="585858"/>
              </a:solidFill>
              <a:effectLst/>
              <a:latin typeface="Roboto" panose="02000000000000000000" pitchFamily="2" charset="0"/>
            </a:endParaRPr>
          </a:p>
          <a:p>
            <a:pPr algn="l">
              <a:buFont typeface="+mj-lt"/>
              <a:buAutoNum type="arabicPeriod"/>
            </a:pPr>
            <a:r>
              <a:rPr lang="en-US" sz="2000" b="0" i="0" dirty="0">
                <a:solidFill>
                  <a:srgbClr val="000000"/>
                </a:solidFill>
                <a:effectLst/>
                <a:latin typeface="Arial" panose="020B0604020202020204" pitchFamily="34" charset="0"/>
              </a:rPr>
              <a:t>Improving </a:t>
            </a:r>
            <a:r>
              <a:rPr lang="en-US" sz="2000" b="1" i="1" dirty="0">
                <a:solidFill>
                  <a:srgbClr val="E74C3C"/>
                </a:solidFill>
                <a:effectLst/>
                <a:latin typeface="Roboto" panose="02000000000000000000" pitchFamily="2" charset="0"/>
              </a:rPr>
              <a:t>transitions</a:t>
            </a:r>
            <a:r>
              <a:rPr lang="en-US" sz="2000" b="0" i="0" dirty="0">
                <a:solidFill>
                  <a:srgbClr val="585858"/>
                </a:solidFill>
                <a:effectLst/>
                <a:latin typeface="Arial" panose="020B0604020202020204" pitchFamily="34" charset="0"/>
              </a:rPr>
              <a:t> </a:t>
            </a:r>
            <a:r>
              <a:rPr lang="en-US" sz="2000" b="0" i="0" dirty="0">
                <a:solidFill>
                  <a:srgbClr val="000000"/>
                </a:solidFill>
                <a:effectLst/>
                <a:latin typeface="Arial" panose="020B0604020202020204" pitchFamily="34" charset="0"/>
              </a:rPr>
              <a:t>between military and civilian life for Reserve and National Guard service members, military families, and veterans.</a:t>
            </a:r>
            <a:endParaRPr lang="en-US" sz="2000" b="0" i="0" dirty="0">
              <a:solidFill>
                <a:srgbClr val="585858"/>
              </a:solidFill>
              <a:effectLst/>
              <a:latin typeface="Roboto" panose="02000000000000000000" pitchFamily="2" charset="0"/>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pic>
        <p:nvPicPr>
          <p:cNvPr id="3" name="Picture 2">
            <a:extLst>
              <a:ext uri="{FF2B5EF4-FFF2-40B4-BE49-F238E27FC236}">
                <a16:creationId xmlns:a16="http://schemas.microsoft.com/office/drawing/2014/main" id="{5EFF4FAF-9D58-4032-9386-0D34687CCB9C}"/>
              </a:ext>
            </a:extLst>
          </p:cNvPr>
          <p:cNvPicPr>
            <a:picLocks noChangeAspect="1"/>
          </p:cNvPicPr>
          <p:nvPr/>
        </p:nvPicPr>
        <p:blipFill rotWithShape="1">
          <a:blip r:embed="rId3" cstate="print"/>
          <a:srcRect r="13641"/>
          <a:stretch/>
        </p:blipFill>
        <p:spPr>
          <a:xfrm>
            <a:off x="5161440" y="479767"/>
            <a:ext cx="3684687" cy="2066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reflection blurRad="6350" stA="50000" endA="300" endPos="38500" dist="50800" dir="5400000" sy="-100000" algn="bl" rotWithShape="0"/>
          </a:effectLst>
          <a:scene3d>
            <a:camera prst="perspectiveHeroicExtremeLeftFacing"/>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BDF255E9-F1AD-7E73-E73E-EB9EEBE69EB4}"/>
              </a:ext>
            </a:extLst>
          </p:cNvPr>
          <p:cNvSpPr txBox="1"/>
          <p:nvPr/>
        </p:nvSpPr>
        <p:spPr>
          <a:xfrm>
            <a:off x="116684" y="1964267"/>
            <a:ext cx="5036127" cy="646331"/>
          </a:xfrm>
          <a:prstGeom prst="rect">
            <a:avLst/>
          </a:prstGeom>
          <a:noFill/>
        </p:spPr>
        <p:txBody>
          <a:bodyPr wrap="square" rtlCol="0">
            <a:spAutoFit/>
          </a:bodyPr>
          <a:lstStyle/>
          <a:p>
            <a:r>
              <a:rPr lang="en-US" dirty="0">
                <a:hlinkClick r:id="rId4"/>
              </a:rPr>
              <a:t>https://www.roa.org/page/policyportfolio</a:t>
            </a: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5FB7-4177-4394-9DCC-5E26902F500A}"/>
              </a:ext>
            </a:extLst>
          </p:cNvPr>
          <p:cNvSpPr>
            <a:spLocks noGrp="1"/>
          </p:cNvSpPr>
          <p:nvPr>
            <p:ph type="title" idx="4294967295"/>
          </p:nvPr>
        </p:nvSpPr>
        <p:spPr>
          <a:xfrm>
            <a:off x="457200" y="304800"/>
            <a:ext cx="8229600" cy="838200"/>
          </a:xfrm>
        </p:spPr>
        <p:txBody>
          <a:bodyPr/>
          <a:lstStyle/>
          <a:p>
            <a:pPr>
              <a:defRPr/>
            </a:pPr>
            <a:r>
              <a:rPr lang="en-US" dirty="0"/>
              <a:t>Missouri Congressional Actions</a:t>
            </a:r>
          </a:p>
        </p:txBody>
      </p:sp>
      <p:sp>
        <p:nvSpPr>
          <p:cNvPr id="34819" name="Content Placeholder 2">
            <a:extLst>
              <a:ext uri="{FF2B5EF4-FFF2-40B4-BE49-F238E27FC236}">
                <a16:creationId xmlns:a16="http://schemas.microsoft.com/office/drawing/2014/main" id="{F7927082-BAC3-4C61-9F68-E95E967CBA71}"/>
              </a:ext>
            </a:extLst>
          </p:cNvPr>
          <p:cNvSpPr>
            <a:spLocks noGrp="1"/>
          </p:cNvSpPr>
          <p:nvPr>
            <p:ph idx="1"/>
          </p:nvPr>
        </p:nvSpPr>
        <p:spPr>
          <a:xfrm>
            <a:off x="228600" y="1066800"/>
            <a:ext cx="5791200" cy="5334000"/>
          </a:xfrm>
        </p:spPr>
        <p:txBody>
          <a:bodyPr/>
          <a:lstStyle/>
          <a:p>
            <a:r>
              <a:rPr lang="en-US" altLang="en-US" sz="2300">
                <a:ea typeface="ＭＳ Ｐゴシック" panose="020B0600070205080204" pitchFamily="34" charset="-128"/>
              </a:rPr>
              <a:t>Local ROA members present “Issues &amp; Concerns” papers to members of congress prior to and during visits to the Hill.  Our primary concern is recruiting and retention during periods of high recall.  Drilling reservists are surveyed for input on creditable issues they, their employers and families are faced with during long and frequent deployments</a:t>
            </a:r>
            <a:r>
              <a:rPr lang="en-US" altLang="en-US" sz="2200">
                <a:ea typeface="ＭＳ Ｐゴシック" panose="020B0600070205080204" pitchFamily="34" charset="-128"/>
              </a:rPr>
              <a:t>.</a:t>
            </a:r>
          </a:p>
          <a:p>
            <a:endParaRPr lang="en-US" altLang="en-US">
              <a:ea typeface="ＭＳ Ｐゴシック" panose="020B0600070205080204" pitchFamily="34" charset="-128"/>
            </a:endParaRPr>
          </a:p>
        </p:txBody>
      </p:sp>
      <p:pic>
        <p:nvPicPr>
          <p:cNvPr id="5" name="Picture 4" descr="RTC 2013-2014 1.jpg">
            <a:extLst>
              <a:ext uri="{FF2B5EF4-FFF2-40B4-BE49-F238E27FC236}">
                <a16:creationId xmlns:a16="http://schemas.microsoft.com/office/drawing/2014/main" id="{B1F98288-E469-46E5-8B27-CAD6A2BEB73D}"/>
              </a:ext>
            </a:extLst>
          </p:cNvPr>
          <p:cNvPicPr>
            <a:picLocks noChangeAspect="1"/>
          </p:cNvPicPr>
          <p:nvPr/>
        </p:nvPicPr>
        <p:blipFill>
          <a:blip r:embed="rId3" cstate="print"/>
          <a:stretch>
            <a:fillRect/>
          </a:stretch>
        </p:blipFill>
        <p:spPr>
          <a:xfrm>
            <a:off x="6172200" y="1524000"/>
            <a:ext cx="2726270" cy="3527597"/>
          </a:xfrm>
          <a:prstGeom prst="rect">
            <a:avLst/>
          </a:prstGeom>
          <a:effectLst>
            <a:innerShdw blurRad="63500" dist="50800">
              <a:prstClr val="black">
                <a:alpha val="50000"/>
              </a:prstClr>
            </a:innerShdw>
          </a:effectLst>
        </p:spPr>
      </p:pic>
      <p:pic>
        <p:nvPicPr>
          <p:cNvPr id="34821" name="Picture 5" descr="ROA 90th Anniversary 080.JPG">
            <a:extLst>
              <a:ext uri="{FF2B5EF4-FFF2-40B4-BE49-F238E27FC236}">
                <a16:creationId xmlns:a16="http://schemas.microsoft.com/office/drawing/2014/main" id="{0106FEC7-9717-44DA-9F1E-FCA670D360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050" y="4343400"/>
            <a:ext cx="5518150" cy="2133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484D1-B5D9-4C2D-BB74-5FAA6C1185F4}"/>
              </a:ext>
            </a:extLst>
          </p:cNvPr>
          <p:cNvSpPr>
            <a:spLocks noGrp="1"/>
          </p:cNvSpPr>
          <p:nvPr>
            <p:ph idx="1"/>
          </p:nvPr>
        </p:nvSpPr>
        <p:spPr>
          <a:xfrm>
            <a:off x="434788" y="762000"/>
            <a:ext cx="4724400" cy="5486400"/>
          </a:xfrm>
        </p:spPr>
        <p:txBody>
          <a:bodyPr/>
          <a:lstStyle/>
          <a:p>
            <a:r>
              <a:rPr lang="en-US" b="1" dirty="0"/>
              <a:t>What's in it for me?</a:t>
            </a:r>
          </a:p>
          <a:p>
            <a:pPr lvl="1"/>
            <a:r>
              <a:rPr lang="en-US" sz="2400" i="1" u="sng" dirty="0"/>
              <a:t>Networking</a:t>
            </a:r>
          </a:p>
          <a:p>
            <a:pPr lvl="2"/>
            <a:r>
              <a:rPr lang="en-US" sz="2400" dirty="0"/>
              <a:t>Civilian</a:t>
            </a:r>
          </a:p>
          <a:p>
            <a:pPr lvl="2"/>
            <a:r>
              <a:rPr lang="en-US" sz="2400" dirty="0"/>
              <a:t>Military</a:t>
            </a:r>
          </a:p>
          <a:p>
            <a:pPr lvl="2"/>
            <a:r>
              <a:rPr lang="en-US" sz="2400" i="1" dirty="0"/>
              <a:t>Multiple Services</a:t>
            </a:r>
          </a:p>
          <a:p>
            <a:pPr lvl="2"/>
            <a:r>
              <a:rPr lang="en-US" sz="2400" dirty="0"/>
              <a:t>International</a:t>
            </a:r>
          </a:p>
          <a:p>
            <a:pPr lvl="1"/>
            <a:r>
              <a:rPr lang="en-US" sz="2400" b="1" dirty="0"/>
              <a:t>Resources</a:t>
            </a:r>
          </a:p>
          <a:p>
            <a:pPr lvl="1"/>
            <a:r>
              <a:rPr lang="en-US" sz="2400" dirty="0"/>
              <a:t>Voice on the hill</a:t>
            </a:r>
          </a:p>
          <a:p>
            <a:pPr lvl="1"/>
            <a:r>
              <a:rPr lang="en-US" sz="2400" dirty="0"/>
              <a:t>Insurance</a:t>
            </a:r>
          </a:p>
          <a:p>
            <a:pPr lvl="1"/>
            <a:r>
              <a:rPr lang="en-US" sz="2400" b="1" dirty="0"/>
              <a:t>Law Center Reviews</a:t>
            </a:r>
          </a:p>
          <a:p>
            <a:pPr lvl="1"/>
            <a:r>
              <a:rPr lang="en-US" sz="2400" b="1" dirty="0"/>
              <a:t>International Connection</a:t>
            </a:r>
          </a:p>
          <a:p>
            <a:pPr lvl="2"/>
            <a:r>
              <a:rPr lang="en-US" sz="2400" dirty="0"/>
              <a:t>CIOR</a:t>
            </a:r>
          </a:p>
          <a:p>
            <a:pPr lvl="1"/>
            <a:endParaRPr lang="en-US" dirty="0"/>
          </a:p>
        </p:txBody>
      </p:sp>
      <p:sp>
        <p:nvSpPr>
          <p:cNvPr id="3" name="Content Placeholder 1">
            <a:extLst>
              <a:ext uri="{FF2B5EF4-FFF2-40B4-BE49-F238E27FC236}">
                <a16:creationId xmlns:a16="http://schemas.microsoft.com/office/drawing/2014/main" id="{B832D869-6B5C-4831-A5A5-4ED5060812C7}"/>
              </a:ext>
            </a:extLst>
          </p:cNvPr>
          <p:cNvSpPr txBox="1">
            <a:spLocks/>
          </p:cNvSpPr>
          <p:nvPr/>
        </p:nvSpPr>
        <p:spPr bwMode="auto">
          <a:xfrm>
            <a:off x="4572000" y="533400"/>
            <a:ext cx="3810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ＭＳ Ｐゴシック" charset="0"/>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Insurance</a:t>
            </a:r>
          </a:p>
          <a:p>
            <a:pPr lvl="2"/>
            <a:r>
              <a:rPr lang="en-US" sz="2400" dirty="0"/>
              <a:t>Travel (Emergency Assistance Plus)</a:t>
            </a:r>
          </a:p>
          <a:p>
            <a:pPr lvl="2"/>
            <a:r>
              <a:rPr lang="en-US" sz="2400" dirty="0"/>
              <a:t>Life</a:t>
            </a:r>
          </a:p>
          <a:p>
            <a:pPr lvl="2"/>
            <a:r>
              <a:rPr lang="en-US" sz="2400" dirty="0"/>
              <a:t>Disability</a:t>
            </a:r>
          </a:p>
          <a:p>
            <a:pPr lvl="2"/>
            <a:r>
              <a:rPr lang="en-US" sz="2400" dirty="0"/>
              <a:t>Accidental Death &amp; Dismemberment</a:t>
            </a:r>
          </a:p>
          <a:p>
            <a:pPr lvl="2"/>
            <a:r>
              <a:rPr lang="en-US" sz="2400" dirty="0"/>
              <a:t>Hospital Income</a:t>
            </a:r>
          </a:p>
          <a:p>
            <a:pPr lvl="2"/>
            <a:r>
              <a:rPr lang="en-US" sz="2400" dirty="0"/>
              <a:t>Long Term Care</a:t>
            </a:r>
          </a:p>
          <a:p>
            <a:pPr lvl="2"/>
            <a:r>
              <a:rPr lang="en-US" sz="2400" dirty="0"/>
              <a:t>Major Medical</a:t>
            </a:r>
          </a:p>
          <a:p>
            <a:pPr lvl="2"/>
            <a:r>
              <a:rPr lang="en-US" sz="2400" dirty="0"/>
              <a:t>Tricare Supplements</a:t>
            </a:r>
          </a:p>
          <a:p>
            <a:pPr lvl="2"/>
            <a:r>
              <a:rPr lang="en-US" sz="2400" dirty="0"/>
              <a:t>Identity Theft</a:t>
            </a:r>
          </a:p>
          <a:p>
            <a:pPr lvl="2"/>
            <a:r>
              <a:rPr lang="en-US" sz="2400" dirty="0"/>
              <a:t>Pet Insurance</a:t>
            </a:r>
          </a:p>
        </p:txBody>
      </p:sp>
    </p:spTree>
    <p:extLst>
      <p:ext uri="{BB962C8B-B14F-4D97-AF65-F5344CB8AC3E}">
        <p14:creationId xmlns:p14="http://schemas.microsoft.com/office/powerpoint/2010/main" val="20595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B1C5-CB8B-440D-9D34-4BF3A1C2CC9A}"/>
              </a:ext>
            </a:extLst>
          </p:cNvPr>
          <p:cNvSpPr>
            <a:spLocks noGrp="1"/>
          </p:cNvSpPr>
          <p:nvPr>
            <p:ph type="title" idx="4294967295"/>
          </p:nvPr>
        </p:nvSpPr>
        <p:spPr/>
        <p:txBody>
          <a:bodyPr>
            <a:normAutofit fontScale="90000"/>
          </a:bodyPr>
          <a:lstStyle/>
          <a:p>
            <a:pPr>
              <a:defRPr/>
            </a:pPr>
            <a:r>
              <a:rPr lang="en-US" dirty="0"/>
              <a:t>Professional Associations and YOU </a:t>
            </a:r>
            <a:br>
              <a:rPr lang="en-US" dirty="0"/>
            </a:br>
            <a:r>
              <a:rPr lang="en-US" dirty="0"/>
              <a:t>– The Next Step</a:t>
            </a:r>
          </a:p>
        </p:txBody>
      </p:sp>
      <p:sp>
        <p:nvSpPr>
          <p:cNvPr id="5" name="Rectangle 4">
            <a:extLst>
              <a:ext uri="{FF2B5EF4-FFF2-40B4-BE49-F238E27FC236}">
                <a16:creationId xmlns:a16="http://schemas.microsoft.com/office/drawing/2014/main" id="{4A79A705-C59D-4BDC-BFBA-7D5255BA0ACD}"/>
              </a:ext>
            </a:extLst>
          </p:cNvPr>
          <p:cNvSpPr/>
          <p:nvPr/>
        </p:nvSpPr>
        <p:spPr>
          <a:xfrm>
            <a:off x="304800" y="1981200"/>
            <a:ext cx="4038600" cy="4431983"/>
          </a:xfrm>
          <a:prstGeom prst="rect">
            <a:avLst/>
          </a:prstGeom>
        </p:spPr>
        <p:txBody>
          <a:bodyPr>
            <a:spAutoFit/>
          </a:bodyPr>
          <a:lstStyle/>
          <a:p>
            <a:pPr algn="ctr">
              <a:defRPr/>
            </a:pPr>
            <a:r>
              <a:rPr lang="en-US" sz="66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Please </a:t>
            </a:r>
          </a:p>
          <a:p>
            <a:pPr algn="ctr">
              <a:defRPr/>
            </a:pPr>
            <a:r>
              <a:rPr lang="en-US" sz="66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Join Us</a:t>
            </a:r>
          </a:p>
          <a:p>
            <a:pPr algn="ctr">
              <a:defRPr/>
            </a:pPr>
            <a:endParaRPr lang="en-US" sz="66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en-US" i="1" dirty="0">
                <a:ln w="12700">
                  <a:solidFill>
                    <a:schemeClr val="tx2">
                      <a:satMod val="155000"/>
                    </a:schemeClr>
                  </a:solidFill>
                  <a:prstDash val="solid"/>
                </a:ln>
                <a:solidFill>
                  <a:srgbClr val="FF0000"/>
                </a:solidFill>
                <a:latin typeface="Times New Roman" pitchFamily="18" charset="0"/>
                <a:cs typeface="Times New Roman" pitchFamily="18" charset="0"/>
              </a:rPr>
              <a:t>*</a:t>
            </a:r>
            <a:r>
              <a:rPr lang="en-US" i="1" u="sng" dirty="0">
                <a:ln w="12700">
                  <a:solidFill>
                    <a:schemeClr val="tx2">
                      <a:satMod val="155000"/>
                    </a:schemeClr>
                  </a:solidFill>
                  <a:prstDash val="solid"/>
                </a:ln>
                <a:solidFill>
                  <a:srgbClr val="FF0000"/>
                </a:solidFill>
                <a:latin typeface="Times New Roman" pitchFamily="18" charset="0"/>
                <a:cs typeface="Times New Roman" pitchFamily="18" charset="0"/>
              </a:rPr>
              <a:t>Free</a:t>
            </a:r>
            <a:r>
              <a:rPr lang="en-US" i="1" dirty="0">
                <a:ln w="12700">
                  <a:solidFill>
                    <a:schemeClr val="tx2">
                      <a:satMod val="155000"/>
                    </a:schemeClr>
                  </a:solidFill>
                  <a:prstDash val="solid"/>
                </a:ln>
                <a:solidFill>
                  <a:srgbClr val="FF0000"/>
                </a:solidFill>
                <a:latin typeface="Times New Roman" pitchFamily="18" charset="0"/>
                <a:cs typeface="Times New Roman" pitchFamily="18" charset="0"/>
              </a:rPr>
              <a:t> 5 year membership for those under 35!</a:t>
            </a:r>
          </a:p>
          <a:p>
            <a:pPr algn="ctr">
              <a:defRPr/>
            </a:pPr>
            <a:r>
              <a:rPr lang="en-US" sz="4800" b="1" dirty="0">
                <a:ln w="12700">
                  <a:solidFill>
                    <a:schemeClr val="tx2">
                      <a:satMod val="155000"/>
                    </a:schemeClr>
                  </a:solidFill>
                  <a:prstDash val="solid"/>
                </a:ln>
                <a:solidFill>
                  <a:srgbClr val="FF0000"/>
                </a:solidFill>
                <a:latin typeface="Times New Roman" pitchFamily="18" charset="0"/>
                <a:cs typeface="Times New Roman" pitchFamily="18" charset="0"/>
              </a:rPr>
              <a:t>www.roa.org</a:t>
            </a:r>
          </a:p>
        </p:txBody>
      </p:sp>
      <p:pic>
        <p:nvPicPr>
          <p:cNvPr id="6" name="Content Placeholder 5" descr="A qr code with red stars&#10;&#10;Description automatically generated">
            <a:extLst>
              <a:ext uri="{FF2B5EF4-FFF2-40B4-BE49-F238E27FC236}">
                <a16:creationId xmlns:a16="http://schemas.microsoft.com/office/drawing/2014/main" id="{3CF5D90A-CBCB-5C3B-188E-27FC674B61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7871" y="1257300"/>
            <a:ext cx="4343400" cy="4343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E38BA6-17D6-4341-A6FA-68ADA8FFB8FF}"/>
              </a:ext>
            </a:extLst>
          </p:cNvPr>
          <p:cNvSpPr/>
          <p:nvPr/>
        </p:nvSpPr>
        <p:spPr>
          <a:xfrm>
            <a:off x="2286000" y="1371600"/>
            <a:ext cx="4572000" cy="3785652"/>
          </a:xfrm>
          <a:prstGeom prst="rect">
            <a:avLst/>
          </a:prstGeom>
        </p:spPr>
        <p:txBody>
          <a:bodyPr>
            <a:spAutoFit/>
          </a:bodyPr>
          <a:lstStyle/>
          <a:p>
            <a:pPr algn="ctr">
              <a:defRPr/>
            </a:pPr>
            <a:r>
              <a:rPr lang="en-US" sz="2000" b="1" dirty="0">
                <a:solidFill>
                  <a:schemeClr val="accent1">
                    <a:lumMod val="50000"/>
                  </a:schemeClr>
                </a:solidFill>
              </a:rPr>
              <a:t>What do they do?</a:t>
            </a:r>
          </a:p>
          <a:p>
            <a:pPr algn="ctr">
              <a:defRPr/>
            </a:pPr>
            <a:endParaRPr lang="en-US" sz="2000" b="1" dirty="0">
              <a:solidFill>
                <a:schemeClr val="accent1">
                  <a:lumMod val="50000"/>
                </a:schemeClr>
              </a:solidFill>
            </a:endParaRPr>
          </a:p>
          <a:p>
            <a:pPr algn="ctr">
              <a:defRPr/>
            </a:pPr>
            <a:r>
              <a:rPr lang="en-US" sz="2000" b="1" dirty="0">
                <a:solidFill>
                  <a:schemeClr val="accent1">
                    <a:lumMod val="50000"/>
                  </a:schemeClr>
                </a:solidFill>
              </a:rPr>
              <a:t>Why should I join?</a:t>
            </a:r>
          </a:p>
          <a:p>
            <a:pPr algn="ctr">
              <a:defRPr/>
            </a:pPr>
            <a:endParaRPr lang="en-US" sz="2000" b="1" dirty="0">
              <a:solidFill>
                <a:schemeClr val="accent1">
                  <a:lumMod val="50000"/>
                </a:schemeClr>
              </a:solidFill>
            </a:endParaRPr>
          </a:p>
          <a:p>
            <a:pPr algn="ctr">
              <a:defRPr/>
            </a:pPr>
            <a:r>
              <a:rPr lang="en-US" sz="2000" b="1" dirty="0">
                <a:solidFill>
                  <a:schemeClr val="accent1">
                    <a:lumMod val="50000"/>
                  </a:schemeClr>
                </a:solidFill>
              </a:rPr>
              <a:t>What do they want from me?</a:t>
            </a:r>
          </a:p>
          <a:p>
            <a:pPr algn="ctr">
              <a:defRPr/>
            </a:pPr>
            <a:r>
              <a:rPr lang="en-US" sz="2000" b="1" dirty="0">
                <a:solidFill>
                  <a:schemeClr val="accent1">
                    <a:lumMod val="50000"/>
                  </a:schemeClr>
                </a:solidFill>
              </a:rPr>
              <a:t> </a:t>
            </a:r>
          </a:p>
          <a:p>
            <a:pPr algn="ctr">
              <a:defRPr/>
            </a:pPr>
            <a:r>
              <a:rPr lang="en-US" sz="2000" b="1" dirty="0">
                <a:solidFill>
                  <a:schemeClr val="accent1">
                    <a:lumMod val="50000"/>
                  </a:schemeClr>
                </a:solidFill>
              </a:rPr>
              <a:t>What do I get out of it? </a:t>
            </a:r>
          </a:p>
          <a:p>
            <a:pPr algn="ctr">
              <a:defRPr/>
            </a:pPr>
            <a:endParaRPr lang="en-US" sz="2000" b="1" dirty="0">
              <a:solidFill>
                <a:schemeClr val="accent1">
                  <a:lumMod val="50000"/>
                </a:schemeClr>
              </a:solidFill>
            </a:endParaRPr>
          </a:p>
          <a:p>
            <a:pPr algn="ctr">
              <a:defRPr/>
            </a:pPr>
            <a:r>
              <a:rPr lang="en-US" sz="2000" b="1" dirty="0">
                <a:solidFill>
                  <a:schemeClr val="accent1">
                    <a:lumMod val="50000"/>
                  </a:schemeClr>
                </a:solidFill>
              </a:rPr>
              <a:t>What value do they have to me or the USCGR?</a:t>
            </a:r>
          </a:p>
          <a:p>
            <a:pPr algn="ctr">
              <a:defRPr/>
            </a:pPr>
            <a:endParaRPr lang="en-US" sz="2000" b="1" dirty="0">
              <a:solidFill>
                <a:schemeClr val="accent1">
                  <a:lumMod val="50000"/>
                </a:schemeClr>
              </a:solidFill>
            </a:endParaRPr>
          </a:p>
          <a:p>
            <a:pPr algn="ctr">
              <a:defRPr/>
            </a:pPr>
            <a:r>
              <a:rPr lang="en-US" sz="2000" b="1" dirty="0">
                <a:solidFill>
                  <a:schemeClr val="accent1">
                    <a:lumMod val="50000"/>
                  </a:schemeClr>
                </a:solidFill>
              </a:rPr>
              <a:t>What / Why ROA?</a:t>
            </a: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1908-6DC1-41D4-B848-EDDB7E7479B5}"/>
              </a:ext>
            </a:extLst>
          </p:cNvPr>
          <p:cNvSpPr>
            <a:spLocks noGrp="1"/>
          </p:cNvSpPr>
          <p:nvPr>
            <p:ph type="title"/>
          </p:nvPr>
        </p:nvSpPr>
        <p:spPr>
          <a:xfrm>
            <a:off x="838200" y="1228725"/>
            <a:ext cx="7772400" cy="2200275"/>
          </a:xfrm>
        </p:spPr>
        <p:txBody>
          <a:bodyPr>
            <a:normAutofit fontScale="90000"/>
          </a:bodyPr>
          <a:lstStyle/>
          <a:p>
            <a:pPr algn="ctr">
              <a:defRPr/>
            </a:pPr>
            <a:r>
              <a:rPr lang="en-US" i="1" dirty="0">
                <a:solidFill>
                  <a:schemeClr val="bg1"/>
                </a:solidFill>
              </a:rPr>
              <a:t>WHY DO WE NEED A RESERVE SPECIFIC ORGANIZATION?</a:t>
            </a:r>
          </a:p>
        </p:txBody>
      </p:sp>
      <p:pic>
        <p:nvPicPr>
          <p:cNvPr id="3" name="Picture 4">
            <a:hlinkClick r:id="rId3"/>
            <a:extLst>
              <a:ext uri="{FF2B5EF4-FFF2-40B4-BE49-F238E27FC236}">
                <a16:creationId xmlns:a16="http://schemas.microsoft.com/office/drawing/2014/main" id="{427960FD-6C0E-B526-932E-D00A05E9A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369" y="4572000"/>
            <a:ext cx="25320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D4AE-CA92-4054-9759-6DB4AF2A452C}"/>
              </a:ext>
            </a:extLst>
          </p:cNvPr>
          <p:cNvSpPr>
            <a:spLocks noGrp="1"/>
          </p:cNvSpPr>
          <p:nvPr>
            <p:ph type="title"/>
          </p:nvPr>
        </p:nvSpPr>
        <p:spPr>
          <a:xfrm>
            <a:off x="457200" y="685800"/>
            <a:ext cx="8229600" cy="1139825"/>
          </a:xfrm>
        </p:spPr>
        <p:txBody>
          <a:bodyPr/>
          <a:lstStyle/>
          <a:p>
            <a:pPr algn="ctr" eaLnBrk="1" fontAlgn="auto" hangingPunct="1">
              <a:spcAft>
                <a:spcPts val="0"/>
              </a:spcAft>
              <a:defRPr/>
            </a:pPr>
            <a:r>
              <a:rPr lang="en-US" dirty="0"/>
              <a:t>Reserve/Guard Actions</a:t>
            </a:r>
            <a:endParaRPr lang="en-US" dirty="0">
              <a:ea typeface="+mj-ea"/>
            </a:endParaRPr>
          </a:p>
        </p:txBody>
      </p:sp>
      <p:sp>
        <p:nvSpPr>
          <p:cNvPr id="10" name="TextBox 9">
            <a:extLst>
              <a:ext uri="{FF2B5EF4-FFF2-40B4-BE49-F238E27FC236}">
                <a16:creationId xmlns:a16="http://schemas.microsoft.com/office/drawing/2014/main" id="{DBADD723-67CE-4820-9703-A71B75711B89}"/>
              </a:ext>
            </a:extLst>
          </p:cNvPr>
          <p:cNvSpPr txBox="1"/>
          <p:nvPr/>
        </p:nvSpPr>
        <p:spPr>
          <a:xfrm>
            <a:off x="381000" y="2286000"/>
            <a:ext cx="3810000" cy="2678113"/>
          </a:xfrm>
          <a:prstGeom prst="rect">
            <a:avLst/>
          </a:prstGeom>
          <a:noFill/>
        </p:spPr>
        <p:txBody>
          <a:bodyPr>
            <a:spAutoFit/>
          </a:bodyPr>
          <a:lstStyle/>
          <a:p>
            <a:pPr>
              <a:buFont typeface="Arial" pitchFamily="34" charset="0"/>
              <a:buChar char="•"/>
              <a:defRPr/>
            </a:pPr>
            <a:r>
              <a:rPr lang="en-US" sz="2400" dirty="0">
                <a:latin typeface="+mj-lt"/>
              </a:rPr>
              <a:t> World War I     1917-1920</a:t>
            </a:r>
          </a:p>
          <a:p>
            <a:pPr>
              <a:buFont typeface="Arial" pitchFamily="34" charset="0"/>
              <a:buChar char="•"/>
              <a:defRPr/>
            </a:pPr>
            <a:r>
              <a:rPr lang="en-US" sz="2400" dirty="0">
                <a:latin typeface="+mj-lt"/>
              </a:rPr>
              <a:t> World War II    1941-1945</a:t>
            </a:r>
          </a:p>
          <a:p>
            <a:pPr>
              <a:buFont typeface="Arial" pitchFamily="34" charset="0"/>
              <a:buChar char="•"/>
              <a:defRPr/>
            </a:pPr>
            <a:r>
              <a:rPr lang="en-US" sz="2400" dirty="0">
                <a:latin typeface="+mj-lt"/>
              </a:rPr>
              <a:t> Berlin Airlift               1948</a:t>
            </a:r>
          </a:p>
          <a:p>
            <a:pPr>
              <a:buFont typeface="Arial" pitchFamily="34" charset="0"/>
              <a:buChar char="•"/>
              <a:defRPr/>
            </a:pPr>
            <a:r>
              <a:rPr lang="en-US" sz="2400" dirty="0">
                <a:latin typeface="+mj-lt"/>
              </a:rPr>
              <a:t> Korea	     1951-1953</a:t>
            </a:r>
          </a:p>
          <a:p>
            <a:pPr>
              <a:buFont typeface="Arial" pitchFamily="34" charset="0"/>
              <a:buChar char="•"/>
              <a:defRPr/>
            </a:pPr>
            <a:r>
              <a:rPr lang="en-US" sz="2400" dirty="0">
                <a:latin typeface="+mj-lt"/>
              </a:rPr>
              <a:t> Cuba		               </a:t>
            </a:r>
            <a:r>
              <a:rPr lang="en-US" sz="2400" dirty="0">
                <a:latin typeface="+mn-lt"/>
              </a:rPr>
              <a:t>1962</a:t>
            </a:r>
          </a:p>
          <a:p>
            <a:pPr>
              <a:buFont typeface="Arial" pitchFamily="34" charset="0"/>
              <a:buChar char="•"/>
              <a:defRPr/>
            </a:pPr>
            <a:r>
              <a:rPr lang="en-US" sz="2400" dirty="0">
                <a:latin typeface="+mn-lt"/>
              </a:rPr>
              <a:t> Vietnam	     1965-1973</a:t>
            </a:r>
          </a:p>
          <a:p>
            <a:pPr>
              <a:buFont typeface="Arial" pitchFamily="34" charset="0"/>
              <a:buChar char="•"/>
              <a:defRPr/>
            </a:pPr>
            <a:r>
              <a:rPr lang="en-US" sz="2400" dirty="0">
                <a:latin typeface="+mn-lt"/>
              </a:rPr>
              <a:t> Cold War	     1948-1989</a:t>
            </a:r>
          </a:p>
        </p:txBody>
      </p:sp>
      <p:sp>
        <p:nvSpPr>
          <p:cNvPr id="11" name="TextBox 10">
            <a:extLst>
              <a:ext uri="{FF2B5EF4-FFF2-40B4-BE49-F238E27FC236}">
                <a16:creationId xmlns:a16="http://schemas.microsoft.com/office/drawing/2014/main" id="{22287A3E-9FD5-4E2C-B020-AF87163FD143}"/>
              </a:ext>
            </a:extLst>
          </p:cNvPr>
          <p:cNvSpPr txBox="1"/>
          <p:nvPr/>
        </p:nvSpPr>
        <p:spPr>
          <a:xfrm>
            <a:off x="4648200" y="2362200"/>
            <a:ext cx="4114800" cy="3046988"/>
          </a:xfrm>
          <a:prstGeom prst="rect">
            <a:avLst/>
          </a:prstGeom>
          <a:noFill/>
        </p:spPr>
        <p:txBody>
          <a:bodyPr>
            <a:spAutoFit/>
          </a:bodyPr>
          <a:lstStyle/>
          <a:p>
            <a:pPr>
              <a:buFont typeface="Arial" pitchFamily="34" charset="0"/>
              <a:buChar char="•"/>
              <a:defRPr/>
            </a:pPr>
            <a:r>
              <a:rPr lang="en-US" sz="2400" dirty="0">
                <a:latin typeface="+mj-lt"/>
              </a:rPr>
              <a:t> Iraq Conflict          1990-1991      </a:t>
            </a:r>
          </a:p>
          <a:p>
            <a:pPr>
              <a:buFont typeface="Arial" pitchFamily="34" charset="0"/>
              <a:buChar char="•"/>
              <a:defRPr/>
            </a:pPr>
            <a:r>
              <a:rPr lang="en-US" sz="2400" dirty="0">
                <a:latin typeface="+mj-lt"/>
              </a:rPr>
              <a:t> Iraq No Fly Zone  1991 2000 </a:t>
            </a:r>
          </a:p>
          <a:p>
            <a:pPr>
              <a:buFont typeface="Arial" pitchFamily="34" charset="0"/>
              <a:buChar char="•"/>
              <a:defRPr/>
            </a:pPr>
            <a:r>
              <a:rPr lang="en-US" sz="2400" dirty="0">
                <a:latin typeface="+mj-lt"/>
              </a:rPr>
              <a:t> Rwanda/Bosnia……….</a:t>
            </a:r>
          </a:p>
          <a:p>
            <a:pPr>
              <a:buFont typeface="Arial" pitchFamily="34" charset="0"/>
              <a:buChar char="•"/>
              <a:defRPr/>
            </a:pPr>
            <a:r>
              <a:rPr lang="en-US" sz="2400" dirty="0">
                <a:latin typeface="+mj-lt"/>
              </a:rPr>
              <a:t> Somalia, Haiti………...1990’s </a:t>
            </a:r>
          </a:p>
          <a:p>
            <a:pPr>
              <a:buFont typeface="Arial" pitchFamily="34" charset="0"/>
              <a:buChar char="•"/>
              <a:defRPr/>
            </a:pPr>
            <a:r>
              <a:rPr lang="en-US" sz="2400" dirty="0">
                <a:latin typeface="+mj-lt"/>
              </a:rPr>
              <a:t> Kosovo…………………</a:t>
            </a:r>
          </a:p>
          <a:p>
            <a:pPr>
              <a:buFont typeface="Arial" pitchFamily="34" charset="0"/>
              <a:buChar char="•"/>
              <a:defRPr/>
            </a:pPr>
            <a:r>
              <a:rPr lang="en-US" sz="2400" dirty="0">
                <a:latin typeface="+mn-lt"/>
              </a:rPr>
              <a:t> Iraq………………2002-2011 Afghanistan………..2002-2023</a:t>
            </a:r>
          </a:p>
          <a:p>
            <a:pPr>
              <a:buFont typeface="Arial" pitchFamily="34" charset="0"/>
              <a:buChar char="•"/>
              <a:defRPr/>
            </a:pPr>
            <a:r>
              <a:rPr lang="en-US" sz="2400" dirty="0">
                <a:latin typeface="+mn-lt"/>
              </a:rPr>
              <a:t>Ukraine…………....2023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document&#10;&#10;Description automatically generated">
            <a:extLst>
              <a:ext uri="{FF2B5EF4-FFF2-40B4-BE49-F238E27FC236}">
                <a16:creationId xmlns:a16="http://schemas.microsoft.com/office/drawing/2014/main" id="{EB7DDE43-4478-6329-AC74-39F85C7D3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8686800" cy="55640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2B5E-7055-48CE-AEFB-AE714E02C991}"/>
              </a:ext>
            </a:extLst>
          </p:cNvPr>
          <p:cNvSpPr>
            <a:spLocks noGrp="1"/>
          </p:cNvSpPr>
          <p:nvPr>
            <p:ph type="title"/>
          </p:nvPr>
        </p:nvSpPr>
        <p:spPr>
          <a:xfrm>
            <a:off x="273269" y="495661"/>
            <a:ext cx="8229600" cy="1246187"/>
          </a:xfrm>
        </p:spPr>
        <p:txBody>
          <a:bodyPr>
            <a:normAutofit fontScale="90000"/>
          </a:bodyPr>
          <a:lstStyle/>
          <a:p>
            <a:pPr>
              <a:defRPr/>
            </a:pPr>
            <a:r>
              <a:rPr lang="en-US" dirty="0"/>
              <a:t>What we get and how we get PAID!</a:t>
            </a:r>
            <a:br>
              <a:rPr lang="en-US" dirty="0"/>
            </a:br>
            <a:r>
              <a:rPr lang="en-US" dirty="0"/>
              <a:t>Legislative Process</a:t>
            </a:r>
          </a:p>
        </p:txBody>
      </p:sp>
      <p:sp>
        <p:nvSpPr>
          <p:cNvPr id="24579" name="Text Placeholder 2">
            <a:extLst>
              <a:ext uri="{FF2B5EF4-FFF2-40B4-BE49-F238E27FC236}">
                <a16:creationId xmlns:a16="http://schemas.microsoft.com/office/drawing/2014/main" id="{3A3F1607-78B5-4A6C-83A2-E31E7E858660}"/>
              </a:ext>
            </a:extLst>
          </p:cNvPr>
          <p:cNvSpPr>
            <a:spLocks noGrp="1"/>
          </p:cNvSpPr>
          <p:nvPr>
            <p:ph type="body" sz="half" idx="1"/>
          </p:nvPr>
        </p:nvSpPr>
        <p:spPr>
          <a:xfrm>
            <a:off x="304800" y="1741848"/>
            <a:ext cx="8305800" cy="3744552"/>
          </a:xfrm>
        </p:spPr>
        <p:txBody>
          <a:bodyPr/>
          <a:lstStyle/>
          <a:p>
            <a:pPr eaLnBrk="1" hangingPunct="1">
              <a:lnSpc>
                <a:spcPct val="80000"/>
              </a:lnSpc>
            </a:pPr>
            <a:r>
              <a:rPr lang="en-US" altLang="en-US" dirty="0">
                <a:ea typeface="ＭＳ Ｐゴシック" panose="020B0600070205080204" pitchFamily="34" charset="-128"/>
              </a:rPr>
              <a:t>New Congress every two years (January)</a:t>
            </a:r>
          </a:p>
          <a:p>
            <a:pPr eaLnBrk="1" hangingPunct="1">
              <a:lnSpc>
                <a:spcPct val="80000"/>
              </a:lnSpc>
            </a:pPr>
            <a:r>
              <a:rPr lang="en-US" altLang="en-US" dirty="0">
                <a:ea typeface="ＭＳ Ｐゴシック" panose="020B0600070205080204" pitchFamily="34" charset="-128"/>
              </a:rPr>
              <a:t>Receive President’s budget (February)</a:t>
            </a:r>
          </a:p>
          <a:p>
            <a:pPr eaLnBrk="1" hangingPunct="1">
              <a:lnSpc>
                <a:spcPct val="80000"/>
              </a:lnSpc>
            </a:pPr>
            <a:r>
              <a:rPr lang="en-US" altLang="en-US" dirty="0">
                <a:ea typeface="ＭＳ Ｐゴシック" panose="020B0600070205080204" pitchFamily="34" charset="-128"/>
              </a:rPr>
              <a:t>Committee hearings/staff work (March-May)</a:t>
            </a:r>
          </a:p>
          <a:p>
            <a:pPr eaLnBrk="1" hangingPunct="1">
              <a:lnSpc>
                <a:spcPct val="80000"/>
              </a:lnSpc>
            </a:pPr>
            <a:r>
              <a:rPr lang="en-US" altLang="en-US" dirty="0">
                <a:ea typeface="ＭＳ Ｐゴシック" panose="020B0600070205080204" pitchFamily="34" charset="-128"/>
              </a:rPr>
              <a:t>Committees important to defense:</a:t>
            </a:r>
          </a:p>
          <a:p>
            <a:pPr eaLnBrk="1" hangingPunct="1">
              <a:lnSpc>
                <a:spcPct val="80000"/>
              </a:lnSpc>
              <a:buFont typeface="Arial" panose="020B0604020202020204" pitchFamily="34" charset="0"/>
              <a:buNone/>
            </a:pPr>
            <a:r>
              <a:rPr lang="en-US" altLang="en-US" i="1" dirty="0">
                <a:ea typeface="ＭＳ Ｐゴシック" panose="020B0600070205080204" pitchFamily="34" charset="-128"/>
              </a:rPr>
              <a:t>     House Armed Services (HASC)</a:t>
            </a:r>
          </a:p>
          <a:p>
            <a:pPr eaLnBrk="1" hangingPunct="1">
              <a:lnSpc>
                <a:spcPct val="80000"/>
              </a:lnSpc>
              <a:buFont typeface="Arial" panose="020B0604020202020204" pitchFamily="34" charset="0"/>
              <a:buNone/>
            </a:pPr>
            <a:r>
              <a:rPr lang="en-US" altLang="en-US" i="1" dirty="0">
                <a:ea typeface="ＭＳ Ｐゴシック" panose="020B0600070205080204" pitchFamily="34" charset="-128"/>
              </a:rPr>
              <a:t>     Senate Armed Services (SASC)</a:t>
            </a:r>
          </a:p>
          <a:p>
            <a:pPr eaLnBrk="1" hangingPunct="1">
              <a:lnSpc>
                <a:spcPct val="80000"/>
              </a:lnSpc>
              <a:buFont typeface="Arial" panose="020B0604020202020204" pitchFamily="34" charset="0"/>
              <a:buNone/>
            </a:pPr>
            <a:r>
              <a:rPr lang="en-US" altLang="en-US" i="1" dirty="0">
                <a:ea typeface="ＭＳ Ｐゴシック" panose="020B0600070205080204" pitchFamily="34" charset="-128"/>
              </a:rPr>
              <a:t>     House and Senate Appropriations </a:t>
            </a:r>
          </a:p>
          <a:p>
            <a:pPr eaLnBrk="1" hangingPunct="1">
              <a:lnSpc>
                <a:spcPct val="80000"/>
              </a:lnSpc>
              <a:buFont typeface="Arial" panose="020B0604020202020204" pitchFamily="34" charset="0"/>
              <a:buNone/>
            </a:pPr>
            <a:r>
              <a:rPr lang="en-US" altLang="en-US" i="1" dirty="0">
                <a:ea typeface="ＭＳ Ｐゴシック" panose="020B0600070205080204" pitchFamily="34" charset="-128"/>
              </a:rPr>
              <a:t>     Subcommittees on Defense (HAC-D/SAC-D)</a:t>
            </a:r>
          </a:p>
          <a:p>
            <a:pPr eaLnBrk="1" hangingPunct="1">
              <a:lnSpc>
                <a:spcPct val="80000"/>
              </a:lnSpc>
              <a:buFont typeface="Wingdings" panose="05000000000000000000" pitchFamily="2" charset="2"/>
              <a:buNone/>
            </a:pPr>
            <a:r>
              <a:rPr lang="en-US" altLang="en-US" dirty="0">
                <a:ea typeface="ＭＳ Ｐゴシック" panose="020B0600070205080204" pitchFamily="34" charset="-128"/>
              </a:rPr>
              <a:t>ROA has considerable credibility with the committees</a:t>
            </a:r>
          </a:p>
          <a:p>
            <a:pPr eaLnBrk="1" hangingPunct="1">
              <a:lnSpc>
                <a:spcPct val="80000"/>
              </a:lnSpc>
              <a:buFont typeface="Wingdings" panose="05000000000000000000" pitchFamily="2" charset="2"/>
              <a:buNone/>
            </a:pPr>
            <a:r>
              <a:rPr lang="en-US" altLang="en-US" dirty="0">
                <a:ea typeface="ＭＳ Ｐゴシック" panose="020B0600070205080204" pitchFamily="34" charset="-128"/>
              </a:rPr>
              <a:t>and individual congressional members and their staffs</a:t>
            </a:r>
            <a:r>
              <a:rPr lang="en-US" altLang="en-US" i="1" dirty="0">
                <a:latin typeface="Times New Roman" panose="02020603050405020304" pitchFamily="18" charset="0"/>
                <a:ea typeface="ＭＳ Ｐゴシック" panose="020B0600070205080204" pitchFamily="34" charset="-128"/>
              </a:rPr>
              <a:t>.</a:t>
            </a:r>
          </a:p>
          <a:p>
            <a:pPr algn="ctr" eaLnBrk="1" hangingPunct="1">
              <a:lnSpc>
                <a:spcPct val="80000"/>
              </a:lnSpc>
              <a:buFont typeface="Wingdings" panose="05000000000000000000" pitchFamily="2" charset="2"/>
              <a:buNone/>
            </a:pPr>
            <a:endParaRPr lang="en-US" altLang="en-US" sz="2000" i="1" dirty="0">
              <a:latin typeface="Times New Roman" panose="02020603050405020304" pitchFamily="18" charset="0"/>
              <a:ea typeface="ＭＳ Ｐゴシック" panose="020B0600070205080204" pitchFamily="34" charset="-128"/>
            </a:endParaRPr>
          </a:p>
          <a:p>
            <a:pPr algn="ctr" eaLnBrk="1" hangingPunct="1">
              <a:lnSpc>
                <a:spcPct val="80000"/>
              </a:lnSpc>
              <a:buFont typeface="Wingdings" panose="05000000000000000000" pitchFamily="2" charset="2"/>
              <a:buNone/>
            </a:pPr>
            <a:r>
              <a:rPr lang="en-US" altLang="en-US" i="1" dirty="0">
                <a:solidFill>
                  <a:srgbClr val="C00000"/>
                </a:solidFill>
                <a:latin typeface="Times New Roman" panose="02020603050405020304" pitchFamily="18" charset="0"/>
                <a:ea typeface="ＭＳ Ｐゴシック" panose="020B0600070205080204" pitchFamily="34" charset="-128"/>
              </a:rPr>
              <a:t>Congressional members need to hear from their constituents on matters of national security</a:t>
            </a:r>
            <a:r>
              <a:rPr lang="en-US" altLang="en-US" sz="1800" i="1" dirty="0">
                <a:solidFill>
                  <a:srgbClr val="C00000"/>
                </a:solidFill>
                <a:latin typeface="Times New Roman" panose="02020603050405020304" pitchFamily="18" charset="0"/>
                <a:ea typeface="ＭＳ Ｐゴシック" panose="020B0600070205080204" pitchFamily="34" charset="-128"/>
              </a:rPr>
              <a:t>.</a:t>
            </a:r>
          </a:p>
          <a:p>
            <a:endParaRPr lang="en-US" altLang="en-US" dirty="0">
              <a:ea typeface="ＭＳ Ｐゴシック" panose="020B0600070205080204" pitchFamily="34" charset="-128"/>
            </a:endParaRPr>
          </a:p>
        </p:txBody>
      </p:sp>
      <p:pic>
        <p:nvPicPr>
          <p:cNvPr id="6" name="Picture 5" descr="032 (2).JPG">
            <a:extLst>
              <a:ext uri="{FF2B5EF4-FFF2-40B4-BE49-F238E27FC236}">
                <a16:creationId xmlns:a16="http://schemas.microsoft.com/office/drawing/2014/main" id="{137447CA-6AC1-4868-9F52-E0F85D5C56FB}"/>
              </a:ext>
            </a:extLst>
          </p:cNvPr>
          <p:cNvPicPr>
            <a:picLocks noChangeAspect="1"/>
          </p:cNvPicPr>
          <p:nvPr/>
        </p:nvPicPr>
        <p:blipFill>
          <a:blip r:embed="rId3"/>
          <a:stretch>
            <a:fillRect/>
          </a:stretch>
        </p:blipFill>
        <p:spPr>
          <a:xfrm>
            <a:off x="6584731" y="1143000"/>
            <a:ext cx="2286000" cy="3429000"/>
          </a:xfrm>
          <a:prstGeom prst="rect">
            <a:avLst/>
          </a:prstGeom>
          <a:ln w="76200">
            <a:solidFill>
              <a:schemeClr val="bg1"/>
            </a:solidFill>
          </a:ln>
          <a:effectLst>
            <a:outerShdw blurRad="50800" dist="38100" dir="18900000" algn="b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4B9FAE2-F812-465B-AF4B-B95D370CC8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6" y="152400"/>
            <a:ext cx="8746490" cy="5822368"/>
          </a:xfrm>
          <a:prstGeom prst="rect">
            <a:avLst/>
          </a:prstGeom>
        </p:spPr>
      </p:pic>
    </p:spTree>
    <p:extLst>
      <p:ext uri="{BB962C8B-B14F-4D97-AF65-F5344CB8AC3E}">
        <p14:creationId xmlns:p14="http://schemas.microsoft.com/office/powerpoint/2010/main" val="388659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1A68-9D6C-4F42-AC73-956C28280056}"/>
              </a:ext>
            </a:extLst>
          </p:cNvPr>
          <p:cNvSpPr>
            <a:spLocks noGrp="1"/>
          </p:cNvSpPr>
          <p:nvPr>
            <p:ph type="title"/>
          </p:nvPr>
        </p:nvSpPr>
        <p:spPr>
          <a:xfrm>
            <a:off x="457200" y="288204"/>
            <a:ext cx="8229600" cy="865187"/>
          </a:xfrm>
        </p:spPr>
        <p:txBody>
          <a:bodyPr/>
          <a:lstStyle/>
          <a:p>
            <a:pPr algn="ctr">
              <a:defRPr/>
            </a:pPr>
            <a:r>
              <a:rPr lang="en-US" dirty="0"/>
              <a:t>Who elects representatives?</a:t>
            </a:r>
          </a:p>
        </p:txBody>
      </p:sp>
      <p:pic>
        <p:nvPicPr>
          <p:cNvPr id="26627" name="Picture 4">
            <a:extLst>
              <a:ext uri="{FF2B5EF4-FFF2-40B4-BE49-F238E27FC236}">
                <a16:creationId xmlns:a16="http://schemas.microsoft.com/office/drawing/2014/main" id="{EC5F4040-163F-47EE-B260-9BD0137DA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235" y="1153392"/>
            <a:ext cx="4482365" cy="46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a:extLst>
              <a:ext uri="{FF2B5EF4-FFF2-40B4-BE49-F238E27FC236}">
                <a16:creationId xmlns:a16="http://schemas.microsoft.com/office/drawing/2014/main" id="{17699D1C-F168-459E-834A-BC9D3B908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07233"/>
            <a:ext cx="3810000" cy="559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Box 9">
            <a:extLst>
              <a:ext uri="{FF2B5EF4-FFF2-40B4-BE49-F238E27FC236}">
                <a16:creationId xmlns:a16="http://schemas.microsoft.com/office/drawing/2014/main" id="{6AB864A7-1192-4B63-8DC1-311D65F500A7}"/>
              </a:ext>
            </a:extLst>
          </p:cNvPr>
          <p:cNvSpPr txBox="1">
            <a:spLocks noChangeArrowheads="1"/>
          </p:cNvSpPr>
          <p:nvPr/>
        </p:nvSpPr>
        <p:spPr bwMode="auto">
          <a:xfrm>
            <a:off x="5638800" y="914400"/>
            <a:ext cx="3048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r>
              <a:rPr lang="en-US" altLang="en-US" dirty="0"/>
              <a:t>118th Congress </a:t>
            </a:r>
          </a:p>
          <a:p>
            <a:endParaRPr lang="en-US" altLang="en-US" dirty="0"/>
          </a:p>
          <a:p>
            <a:r>
              <a:rPr lang="en-US" altLang="en-US" dirty="0"/>
              <a:t>House 435</a:t>
            </a:r>
          </a:p>
          <a:p>
            <a:r>
              <a:rPr lang="en-US" altLang="en-US" dirty="0"/>
              <a:t>219 R, 212 D, 4 V,</a:t>
            </a:r>
          </a:p>
          <a:p>
            <a:r>
              <a:rPr lang="en-US" altLang="en-US" dirty="0"/>
              <a:t>80 members 18% who have served or are serving in the U.S. military. </a:t>
            </a:r>
          </a:p>
          <a:p>
            <a:endParaRPr lang="en-US" altLang="en-US" dirty="0"/>
          </a:p>
          <a:p>
            <a:r>
              <a:rPr lang="en-US" altLang="en-US" dirty="0"/>
              <a:t>Senate 100</a:t>
            </a:r>
          </a:p>
          <a:p>
            <a:r>
              <a:rPr lang="en-US" altLang="en-US" dirty="0"/>
              <a:t>49 R, 48 D, 3 I, </a:t>
            </a:r>
          </a:p>
          <a:p>
            <a:r>
              <a:rPr lang="en-US" altLang="en-US" dirty="0"/>
              <a:t>17 members who have served or are serving in the military. </a:t>
            </a:r>
          </a:p>
        </p:txBody>
      </p:sp>
      <p:pic>
        <p:nvPicPr>
          <p:cNvPr id="1026" name="Picture 2" descr="A line graph showing that the share of members of Congress who are veterans has fallen in recent decades to 18.4% in the House and 17% in the Senate">
            <a:extLst>
              <a:ext uri="{FF2B5EF4-FFF2-40B4-BE49-F238E27FC236}">
                <a16:creationId xmlns:a16="http://schemas.microsoft.com/office/drawing/2014/main" id="{80E5F2E4-DB96-A23E-7D39-56EBF915B8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5278923" cy="82930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A Briefing Template">
  <a:themeElements>
    <a:clrScheme name="Custom 1">
      <a:dk1>
        <a:sysClr val="windowText" lastClr="000000"/>
      </a:dk1>
      <a:lt1>
        <a:sysClr val="window" lastClr="FFFFFF"/>
      </a:lt1>
      <a:dk2>
        <a:srgbClr val="1F497D"/>
      </a:dk2>
      <a:lt2>
        <a:srgbClr val="EEECE1"/>
      </a:lt2>
      <a:accent1>
        <a:srgbClr val="4F81BD"/>
      </a:accent1>
      <a:accent2>
        <a:srgbClr val="953734"/>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ell MT"/>
        <a:ea typeface=""/>
        <a:cs typeface=""/>
      </a:majorFont>
      <a:minorFont>
        <a:latin typeface="Bell M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953734"/>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ROA Briefing Template</Template>
  <TotalTime>11526</TotalTime>
  <Words>3468</Words>
  <Application>Microsoft Office PowerPoint</Application>
  <PresentationFormat>On-screen Show (4:3)</PresentationFormat>
  <Paragraphs>269</Paragraphs>
  <Slides>16</Slides>
  <Notes>16</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ＭＳ Ｐゴシック</vt:lpstr>
      <vt:lpstr>Arial</vt:lpstr>
      <vt:lpstr>Bell MT</vt:lpstr>
      <vt:lpstr>Calibri</vt:lpstr>
      <vt:lpstr>Georgia</vt:lpstr>
      <vt:lpstr>Merriweather</vt:lpstr>
      <vt:lpstr>Roboto</vt:lpstr>
      <vt:lpstr>Times New Roman</vt:lpstr>
      <vt:lpstr>var(--wp--preset--font-family--sans-serif)</vt:lpstr>
      <vt:lpstr>Verdana</vt:lpstr>
      <vt:lpstr>Wingdings</vt:lpstr>
      <vt:lpstr>ROA Briefing Template</vt:lpstr>
      <vt:lpstr>Professional Organizations</vt:lpstr>
      <vt:lpstr>PowerPoint Presentation</vt:lpstr>
      <vt:lpstr>WHY DO WE NEED A RESERVE SPECIFIC ORGANIZATION?</vt:lpstr>
      <vt:lpstr>Reserve/Guard Actions</vt:lpstr>
      <vt:lpstr>PowerPoint Presentation</vt:lpstr>
      <vt:lpstr>What we get and how we get PAID! Legislative Process</vt:lpstr>
      <vt:lpstr>PowerPoint Presentation</vt:lpstr>
      <vt:lpstr>Who elects representatives?</vt:lpstr>
      <vt:lpstr>PowerPoint Presentation</vt:lpstr>
      <vt:lpstr> Legislative Accomplishments (highlights)</vt:lpstr>
      <vt:lpstr> Legislative Accomplishments 2023</vt:lpstr>
      <vt:lpstr> Legislative Accomplishments 2023</vt:lpstr>
      <vt:lpstr>ROA Policy Portfolio</vt:lpstr>
      <vt:lpstr>Missouri Congressional Actions</vt:lpstr>
      <vt:lpstr>PowerPoint Presentation</vt:lpstr>
      <vt:lpstr>Professional Associations and YOU  – The Next Step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Donnelly</dc:creator>
  <cp:lastModifiedBy>Scott Russell</cp:lastModifiedBy>
  <cp:revision>386</cp:revision>
  <cp:lastPrinted>2024-03-22T17:37:50Z</cp:lastPrinted>
  <dcterms:created xsi:type="dcterms:W3CDTF">1601-01-01T00:00:00Z</dcterms:created>
  <dcterms:modified xsi:type="dcterms:W3CDTF">2024-04-16T20:23:54Z</dcterms:modified>
  <cp:contentStatus/>
</cp:coreProperties>
</file>